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1" r:id="rId1"/>
  </p:sldMasterIdLst>
  <p:notesMasterIdLst>
    <p:notesMasterId r:id="rId18"/>
  </p:notesMasterIdLst>
  <p:sldIdLst>
    <p:sldId id="1274" r:id="rId2"/>
    <p:sldId id="1275" r:id="rId3"/>
    <p:sldId id="1280" r:id="rId4"/>
    <p:sldId id="1022" r:id="rId5"/>
    <p:sldId id="1271" r:id="rId6"/>
    <p:sldId id="1297" r:id="rId7"/>
    <p:sldId id="1174" r:id="rId8"/>
    <p:sldId id="1276" r:id="rId9"/>
    <p:sldId id="1272" r:id="rId10"/>
    <p:sldId id="1277" r:id="rId11"/>
    <p:sldId id="1270" r:id="rId12"/>
    <p:sldId id="1281" r:id="rId13"/>
    <p:sldId id="1282" r:id="rId14"/>
    <p:sldId id="1283" r:id="rId15"/>
    <p:sldId id="1284" r:id="rId16"/>
    <p:sldId id="1266"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683469-5341-BFEC-DB65-D4E61C58D4BD}" name="Pandya, Tanvi" initials="PT" userId="S::TPandya@dot.nyc.gov::64483487-3c68-408b-a8bf-71a8721c524b" providerId="AD"/>
  <p188:author id="{2A190988-3CC7-0607-9B9A-7036345A643C}" name="Helmlinger Jess" initials="HJ" userId="S::Jess.Helmlinger@kistler.com::968bdd95-1fa5-40ff-811e-7c21a68cfe72" providerId="AD"/>
  <p188:author id="{C80EF6A3-C284-D871-3307-D32D63C86297}" name="Chaekuk Na" initials="CN" userId="S::cn164@soe.rutgers.edu::3ab46fa2-7db4-4300-a8ab-17e9bf968d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ndya, Tanvi" initials="PT" lastIdx="6" clrIdx="0">
    <p:extLst>
      <p:ext uri="{19B8F6BF-5375-455C-9EA6-DF929625EA0E}">
        <p15:presenceInfo xmlns:p15="http://schemas.microsoft.com/office/powerpoint/2012/main" userId="S-1-5-21-1454471165-606747145-682003330-77995" providerId="AD"/>
      </p:ext>
    </p:extLst>
  </p:cmAuthor>
  <p:cmAuthor id="2" name="Hani Nassif" initials="HN" lastIdx="3" clrIdx="1">
    <p:extLst>
      <p:ext uri="{19B8F6BF-5375-455C-9EA6-DF929625EA0E}">
        <p15:presenceInfo xmlns:p15="http://schemas.microsoft.com/office/powerpoint/2012/main" userId="S::nassif@soe.rutgers.edu::0475ee23-5f64-4eb7-a32d-f6e8a76831c9" providerId="AD"/>
      </p:ext>
    </p:extLst>
  </p:cmAuthor>
  <p:cmAuthor id="3" name="Helmlinger Jess" initials="HJ" lastIdx="6" clrIdx="2">
    <p:extLst>
      <p:ext uri="{19B8F6BF-5375-455C-9EA6-DF929625EA0E}">
        <p15:presenceInfo xmlns:p15="http://schemas.microsoft.com/office/powerpoint/2012/main" userId="S::Jess.Helmlinger@kistler.com::968bdd95-1fa5-40ff-811e-7c21a68cfe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7058D"/>
    <a:srgbClr val="FFE599"/>
    <a:srgbClr val="357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1" autoAdjust="0"/>
    <p:restoredTop sz="90681"/>
  </p:normalViewPr>
  <p:slideViewPr>
    <p:cSldViewPr snapToGrid="0">
      <p:cViewPr varScale="1">
        <p:scale>
          <a:sx n="60" d="100"/>
          <a:sy n="60" d="100"/>
        </p:scale>
        <p:origin x="480" y="2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0EC30C1-F22F-4F01-80D0-87381B82B90C}" type="datetimeFigureOut">
              <a:rPr lang="en-US" smtClean="0"/>
              <a:t>9/25/2022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1260187-1D24-4433-B6DE-F81B7563B041}" type="slidenum">
              <a:rPr lang="en-US" smtClean="0"/>
              <a:t>‹#›</a:t>
            </a:fld>
            <a:endParaRPr lang="en-US" dirty="0"/>
          </a:p>
        </p:txBody>
      </p:sp>
    </p:spTree>
    <p:extLst>
      <p:ext uri="{BB962C8B-B14F-4D97-AF65-F5344CB8AC3E}">
        <p14:creationId xmlns:p14="http://schemas.microsoft.com/office/powerpoint/2010/main" val="236463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2</a:t>
            </a:fld>
            <a:endParaRPr lang="en-US" dirty="0"/>
          </a:p>
        </p:txBody>
      </p:sp>
    </p:spTree>
    <p:extLst>
      <p:ext uri="{BB962C8B-B14F-4D97-AF65-F5344CB8AC3E}">
        <p14:creationId xmlns:p14="http://schemas.microsoft.com/office/powerpoint/2010/main" val="1438207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13</a:t>
            </a:fld>
            <a:endParaRPr lang="en-US" dirty="0"/>
          </a:p>
        </p:txBody>
      </p:sp>
    </p:spTree>
    <p:extLst>
      <p:ext uri="{BB962C8B-B14F-4D97-AF65-F5344CB8AC3E}">
        <p14:creationId xmlns:p14="http://schemas.microsoft.com/office/powerpoint/2010/main" val="264523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14</a:t>
            </a:fld>
            <a:endParaRPr lang="en-US" dirty="0"/>
          </a:p>
        </p:txBody>
      </p:sp>
    </p:spTree>
    <p:extLst>
      <p:ext uri="{BB962C8B-B14F-4D97-AF65-F5344CB8AC3E}">
        <p14:creationId xmlns:p14="http://schemas.microsoft.com/office/powerpoint/2010/main" val="127116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15</a:t>
            </a:fld>
            <a:endParaRPr lang="en-US" dirty="0"/>
          </a:p>
        </p:txBody>
      </p:sp>
    </p:spTree>
    <p:extLst>
      <p:ext uri="{BB962C8B-B14F-4D97-AF65-F5344CB8AC3E}">
        <p14:creationId xmlns:p14="http://schemas.microsoft.com/office/powerpoint/2010/main" val="1548509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16</a:t>
            </a:fld>
            <a:endParaRPr lang="en-US" dirty="0"/>
          </a:p>
        </p:txBody>
      </p:sp>
    </p:spTree>
    <p:extLst>
      <p:ext uri="{BB962C8B-B14F-4D97-AF65-F5344CB8AC3E}">
        <p14:creationId xmlns:p14="http://schemas.microsoft.com/office/powerpoint/2010/main" val="10864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4</a:t>
            </a:fld>
            <a:endParaRPr lang="en-US" dirty="0"/>
          </a:p>
        </p:txBody>
      </p:sp>
    </p:spTree>
    <p:extLst>
      <p:ext uri="{BB962C8B-B14F-4D97-AF65-F5344CB8AC3E}">
        <p14:creationId xmlns:p14="http://schemas.microsoft.com/office/powerpoint/2010/main" val="23360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5</a:t>
            </a:fld>
            <a:endParaRPr lang="en-US" dirty="0"/>
          </a:p>
        </p:txBody>
      </p:sp>
    </p:spTree>
    <p:extLst>
      <p:ext uri="{BB962C8B-B14F-4D97-AF65-F5344CB8AC3E}">
        <p14:creationId xmlns:p14="http://schemas.microsoft.com/office/powerpoint/2010/main" val="313360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60187-1D24-4433-B6DE-F81B7563B04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84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7</a:t>
            </a:fld>
            <a:endParaRPr lang="en-US" dirty="0"/>
          </a:p>
        </p:txBody>
      </p:sp>
    </p:spTree>
    <p:extLst>
      <p:ext uri="{BB962C8B-B14F-4D97-AF65-F5344CB8AC3E}">
        <p14:creationId xmlns:p14="http://schemas.microsoft.com/office/powerpoint/2010/main" val="214558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8</a:t>
            </a:fld>
            <a:endParaRPr lang="en-US" dirty="0"/>
          </a:p>
        </p:txBody>
      </p:sp>
    </p:spTree>
    <p:extLst>
      <p:ext uri="{BB962C8B-B14F-4D97-AF65-F5344CB8AC3E}">
        <p14:creationId xmlns:p14="http://schemas.microsoft.com/office/powerpoint/2010/main" val="353147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9</a:t>
            </a:fld>
            <a:endParaRPr lang="en-US" dirty="0"/>
          </a:p>
        </p:txBody>
      </p:sp>
    </p:spTree>
    <p:extLst>
      <p:ext uri="{BB962C8B-B14F-4D97-AF65-F5344CB8AC3E}">
        <p14:creationId xmlns:p14="http://schemas.microsoft.com/office/powerpoint/2010/main" val="317410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10</a:t>
            </a:fld>
            <a:endParaRPr lang="en-US" dirty="0"/>
          </a:p>
        </p:txBody>
      </p:sp>
    </p:spTree>
    <p:extLst>
      <p:ext uri="{BB962C8B-B14F-4D97-AF65-F5344CB8AC3E}">
        <p14:creationId xmlns:p14="http://schemas.microsoft.com/office/powerpoint/2010/main" val="357099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60187-1D24-4433-B6DE-F81B7563B041}" type="slidenum">
              <a:rPr lang="en-US" smtClean="0"/>
              <a:t>12</a:t>
            </a:fld>
            <a:endParaRPr lang="en-US" dirty="0"/>
          </a:p>
        </p:txBody>
      </p:sp>
    </p:spTree>
    <p:extLst>
      <p:ext uri="{BB962C8B-B14F-4D97-AF65-F5344CB8AC3E}">
        <p14:creationId xmlns:p14="http://schemas.microsoft.com/office/powerpoint/2010/main" val="4016741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7455" y="3085765"/>
            <a:ext cx="1098681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3" y="990600"/>
            <a:ext cx="10653003" cy="1504844"/>
          </a:xfrm>
          <a:effectLst/>
        </p:spPr>
        <p:txBody>
          <a:bodyPr anchor="b">
            <a:normAutofit/>
          </a:bodyPr>
          <a:lstStyle>
            <a:lvl1pPr algn="ctr">
              <a:defRPr sz="3600" b="1"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774923" y="2495445"/>
            <a:ext cx="10653003" cy="590321"/>
          </a:xfrm>
        </p:spPr>
        <p:txBody>
          <a:bodyPr anchor="t">
            <a:normAutofit/>
          </a:bodyPr>
          <a:lstStyle>
            <a:lvl1pPr marL="0" indent="0" algn="ctr">
              <a:buNone/>
              <a:defRPr sz="1600" b="1"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0606560-01F5-4C45-A605-212DDC3A4EBB}" type="datetime1">
              <a:rPr lang="en-US" smtClean="0"/>
              <a:t>9/25/2022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628674" y="6316936"/>
            <a:ext cx="1027291" cy="365125"/>
          </a:xfrm>
        </p:spPr>
        <p:txBody>
          <a:bodyPr/>
          <a:lstStyle>
            <a:lvl1pPr>
              <a:defRPr>
                <a:solidFill>
                  <a:schemeClr val="accent1">
                    <a:lumMod val="75000"/>
                    <a:lumOff val="25000"/>
                  </a:schemeClr>
                </a:solidFill>
              </a:defRPr>
            </a:lvl1pPr>
          </a:lstStyle>
          <a:p>
            <a:fld id="{084F8F3A-E140-4965-B2AB-0A0183AFE5FF}"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456" y="654572"/>
            <a:ext cx="2518724" cy="733609"/>
          </a:xfrm>
          <a:prstGeom prst="rect">
            <a:avLst/>
          </a:prstGeom>
        </p:spPr>
      </p:pic>
    </p:spTree>
    <p:extLst>
      <p:ext uri="{BB962C8B-B14F-4D97-AF65-F5344CB8AC3E}">
        <p14:creationId xmlns:p14="http://schemas.microsoft.com/office/powerpoint/2010/main" val="78797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7951FA-4E3F-7446-A57B-228143FD8BA4}"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F8F3A-E140-4965-B2AB-0A0183AFE5FF}" type="slidenum">
              <a:rPr lang="en-US" smtClean="0"/>
              <a:t>‹#›</a:t>
            </a:fld>
            <a:endParaRPr lang="en-US" dirty="0"/>
          </a:p>
        </p:txBody>
      </p:sp>
    </p:spTree>
    <p:extLst>
      <p:ext uri="{BB962C8B-B14F-4D97-AF65-F5344CB8AC3E}">
        <p14:creationId xmlns:p14="http://schemas.microsoft.com/office/powerpoint/2010/main" val="51881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263563" cy="365125"/>
          </a:xfrm>
        </p:spPr>
        <p:txBody>
          <a:bodyPr/>
          <a:lstStyle>
            <a:lvl1pPr>
              <a:defRPr>
                <a:solidFill>
                  <a:schemeClr val="accent1">
                    <a:lumMod val="75000"/>
                    <a:lumOff val="25000"/>
                  </a:schemeClr>
                </a:solidFill>
              </a:defRPr>
            </a:lvl1pPr>
          </a:lstStyle>
          <a:p>
            <a:fld id="{13073747-1E88-5D42-B442-5678ACC9DD8E}" type="datetime1">
              <a:rPr lang="en-US" smtClean="0"/>
              <a:t>9/25/2022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84F8F3A-E140-4965-B2AB-0A0183AFE5FF}" type="slidenum">
              <a:rPr lang="en-US" smtClean="0"/>
              <a:t>‹#›</a:t>
            </a:fld>
            <a:endParaRPr lang="en-US" dirty="0"/>
          </a:p>
        </p:txBody>
      </p:sp>
    </p:spTree>
    <p:extLst>
      <p:ext uri="{BB962C8B-B14F-4D97-AF65-F5344CB8AC3E}">
        <p14:creationId xmlns:p14="http://schemas.microsoft.com/office/powerpoint/2010/main" val="307123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sp>
        <p:nvSpPr>
          <p:cNvPr id="2" name="Text Placeholder 3"/>
          <p:cNvSpPr>
            <a:spLocks noGrp="1"/>
          </p:cNvSpPr>
          <p:nvPr>
            <p:ph type="body" sz="quarter" idx="12"/>
          </p:nvPr>
        </p:nvSpPr>
        <p:spPr>
          <a:xfrm>
            <a:off x="669058" y="2111810"/>
            <a:ext cx="5081255" cy="4174691"/>
          </a:xfrm>
          <a:prstGeom prst="rect">
            <a:avLst/>
          </a:prstGeom>
        </p:spPr>
        <p:txBody>
          <a:bodyPr vert="horz" lIns="0" tIns="0" rIns="0" bIns="0"/>
          <a:lstStyle>
            <a:lvl1pPr mar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idx="11"/>
          </p:nvPr>
        </p:nvSpPr>
        <p:spPr>
          <a:xfrm>
            <a:off x="6230103" y="950132"/>
            <a:ext cx="5974080" cy="5907869"/>
          </a:xfrm>
          <a:prstGeom prst="rect">
            <a:avLst/>
          </a:prstGeom>
        </p:spPr>
        <p:txBody>
          <a:bodyPr vert="horz" lIns="0" tIns="0" rIns="0" bIns="0" rtlCol="0" anchor="ctr" anchorCtr="0">
            <a:normAutofit/>
          </a:bodyPr>
          <a:lstStyle>
            <a:lvl1pPr algn="ctr">
              <a:defRPr sz="3000" b="1">
                <a:solidFill>
                  <a:schemeClr val="tx1"/>
                </a:solidFill>
              </a:defRPr>
            </a:lvl1pPr>
            <a:lvl2pPr marL="0" indent="0">
              <a:spcBef>
                <a:spcPts val="0"/>
              </a:spcBef>
              <a:buNone/>
              <a:defRPr>
                <a:solidFill>
                  <a:srgbClr val="FFFFFF"/>
                </a:solidFill>
              </a:defRPr>
            </a:lvl2pPr>
          </a:lstStyle>
          <a:p>
            <a:pPr lvl="0"/>
            <a:r>
              <a:rPr lang="en-US"/>
              <a:t>Click to edit Master text styles</a:t>
            </a:r>
          </a:p>
        </p:txBody>
      </p:sp>
      <p:sp>
        <p:nvSpPr>
          <p:cNvPr id="5" name="Text Placeholder 4"/>
          <p:cNvSpPr>
            <a:spLocks noGrp="1"/>
          </p:cNvSpPr>
          <p:nvPr>
            <p:ph type="body" sz="quarter" idx="13"/>
          </p:nvPr>
        </p:nvSpPr>
        <p:spPr>
          <a:xfrm>
            <a:off x="6230105" y="305319"/>
            <a:ext cx="5659833" cy="353484"/>
          </a:xfrm>
          <a:prstGeom prst="rect">
            <a:avLst/>
          </a:prstGeom>
        </p:spPr>
        <p:txBody>
          <a:bodyPr vert="horz" lIns="0" tIns="0" rIns="0" bIns="0"/>
          <a:lstStyle>
            <a:lvl1pPr marL="0" algn="r">
              <a:spcBef>
                <a:spcPts val="0"/>
              </a:spcBef>
              <a:defRPr sz="2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Slide Number Placeholder 2"/>
          <p:cNvSpPr>
            <a:spLocks noGrp="1"/>
          </p:cNvSpPr>
          <p:nvPr>
            <p:ph type="sldNum" sz="quarter" idx="15"/>
          </p:nvPr>
        </p:nvSpPr>
        <p:spPr/>
        <p:txBody>
          <a:bodyPr/>
          <a:lstStyle>
            <a:lvl1pPr>
              <a:defRPr/>
            </a:lvl1pPr>
          </a:lstStyle>
          <a:p>
            <a:pPr>
              <a:defRPr/>
            </a:pPr>
            <a:fld id="{AEC29FB4-D457-AD4D-B0DB-5DC64BA38191}" type="slidenum">
              <a:rPr lang="en-US"/>
              <a:pPr>
                <a:defRPr/>
              </a:pPr>
              <a:t>‹#›</a:t>
            </a:fld>
            <a:endParaRPr lang="en-US" dirty="0"/>
          </a:p>
        </p:txBody>
      </p:sp>
    </p:spTree>
    <p:extLst>
      <p:ext uri="{BB962C8B-B14F-4D97-AF65-F5344CB8AC3E}">
        <p14:creationId xmlns:p14="http://schemas.microsoft.com/office/powerpoint/2010/main" val="298882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Text Placeholder 3"/>
          <p:cNvSpPr>
            <a:spLocks noGrp="1"/>
          </p:cNvSpPr>
          <p:nvPr>
            <p:ph type="body" sz="quarter" idx="12"/>
          </p:nvPr>
        </p:nvSpPr>
        <p:spPr>
          <a:xfrm>
            <a:off x="669058" y="2111810"/>
            <a:ext cx="11087404" cy="4174691"/>
          </a:xfrm>
          <a:prstGeom prst="rect">
            <a:avLst/>
          </a:prstGeom>
        </p:spPr>
        <p:txBody>
          <a:bodyPr vert="horz" lIns="0" tIns="0" rIns="0" bIns="0"/>
          <a:lstStyle>
            <a:lvl1pPr mar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6383868" y="305319"/>
            <a:ext cx="5506069" cy="353484"/>
          </a:xfrm>
          <a:prstGeom prst="rect">
            <a:avLst/>
          </a:prstGeom>
        </p:spPr>
        <p:txBody>
          <a:bodyPr vert="horz" lIns="0" tIns="0" rIns="0" bIns="0"/>
          <a:lstStyle>
            <a:lvl1pPr marL="0" algn="r">
              <a:spcBef>
                <a:spcPts val="0"/>
              </a:spcBef>
              <a:defRPr sz="20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2"/>
          <p:cNvSpPr>
            <a:spLocks noGrp="1"/>
          </p:cNvSpPr>
          <p:nvPr>
            <p:ph type="sldNum" sz="quarter" idx="16"/>
          </p:nvPr>
        </p:nvSpPr>
        <p:spPr/>
        <p:txBody>
          <a:bodyPr/>
          <a:lstStyle>
            <a:lvl1pPr>
              <a:defRPr/>
            </a:lvl1pPr>
          </a:lstStyle>
          <a:p>
            <a:pPr>
              <a:defRPr/>
            </a:pPr>
            <a:fld id="{BB6E8527-CE40-524D-AA07-6B68DA2D76DB}" type="slidenum">
              <a:rPr lang="en-US"/>
              <a:pPr>
                <a:defRPr/>
              </a:pPr>
              <a:t>‹#›</a:t>
            </a:fld>
            <a:endParaRPr lang="en-US" dirty="0"/>
          </a:p>
        </p:txBody>
      </p:sp>
    </p:spTree>
    <p:extLst>
      <p:ext uri="{BB962C8B-B14F-4D97-AF65-F5344CB8AC3E}">
        <p14:creationId xmlns:p14="http://schemas.microsoft.com/office/powerpoint/2010/main" val="74872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7832277-7D29-4A87-8080-2905820F4730}"/>
              </a:ext>
            </a:extLst>
          </p:cNvPr>
          <p:cNvSpPr txBox="1"/>
          <p:nvPr userDrawn="1"/>
        </p:nvSpPr>
        <p:spPr>
          <a:xfrm>
            <a:off x="3899700" y="6320082"/>
            <a:ext cx="1687085" cy="194925"/>
          </a:xfrm>
          <a:prstGeom prst="rect">
            <a:avLst/>
          </a:prstGeom>
          <a:noFill/>
        </p:spPr>
        <p:txBody>
          <a:bodyPr wrap="square" rtlCol="0">
            <a:spAutoFit/>
          </a:bodyPr>
          <a:lstStyle/>
          <a:p>
            <a:r>
              <a:rPr lang="en-US" sz="1000" baseline="30000" dirty="0">
                <a:solidFill>
                  <a:srgbClr val="4E4F4F"/>
                </a:solidFill>
                <a:latin typeface="Gill Sans MT" charset="0"/>
                <a:ea typeface="Gill Sans MT" charset="0"/>
                <a:cs typeface="Gill Sans MT" charset="0"/>
              </a:rPr>
              <a:t>c2smart.engineering.nyu.edu </a:t>
            </a:r>
          </a:p>
        </p:txBody>
      </p:sp>
      <p:sp>
        <p:nvSpPr>
          <p:cNvPr id="6" name="Slide Number Placeholder 5"/>
          <p:cNvSpPr>
            <a:spLocks noGrp="1"/>
          </p:cNvSpPr>
          <p:nvPr>
            <p:ph type="sldNum" sz="quarter" idx="12"/>
          </p:nvPr>
        </p:nvSpPr>
        <p:spPr>
          <a:xfrm>
            <a:off x="8737601" y="6269846"/>
            <a:ext cx="2844800" cy="365125"/>
          </a:xfrm>
          <a:prstGeom prst="rect">
            <a:avLst/>
          </a:prstGeom>
        </p:spPr>
        <p:txBody>
          <a:bodyPr/>
          <a:lstStyle/>
          <a:p>
            <a:fld id="{67C3F225-1AA0-4B43-B0DC-53E6AE579222}" type="slidenum">
              <a:rPr lang="en-US" smtClean="0"/>
              <a:t>‹#›</a:t>
            </a:fld>
            <a:endParaRPr lang="en-US" dirty="0"/>
          </a:p>
        </p:txBody>
      </p:sp>
      <p:pic>
        <p:nvPicPr>
          <p:cNvPr id="7" name="Picture 6">
            <a:extLst>
              <a:ext uri="{FF2B5EF4-FFF2-40B4-BE49-F238E27FC236}">
                <a16:creationId xmlns:a16="http://schemas.microsoft.com/office/drawing/2014/main" id="{21793752-6007-42EA-B58E-96C3CE3D5A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6548442" y="6122148"/>
            <a:ext cx="393861" cy="295396"/>
          </a:xfrm>
          <a:prstGeom prst="rect">
            <a:avLst/>
          </a:prstGeom>
        </p:spPr>
      </p:pic>
      <p:pic>
        <p:nvPicPr>
          <p:cNvPr id="8" name="Picture 7">
            <a:extLst>
              <a:ext uri="{FF2B5EF4-FFF2-40B4-BE49-F238E27FC236}">
                <a16:creationId xmlns:a16="http://schemas.microsoft.com/office/drawing/2014/main" id="{E04C894B-1B1B-4195-BD95-282E91731D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7746959" y="6122148"/>
            <a:ext cx="393861" cy="295396"/>
          </a:xfrm>
          <a:prstGeom prst="rect">
            <a:avLst/>
          </a:prstGeom>
        </p:spPr>
      </p:pic>
      <p:pic>
        <p:nvPicPr>
          <p:cNvPr id="9" name="Picture 8">
            <a:extLst>
              <a:ext uri="{FF2B5EF4-FFF2-40B4-BE49-F238E27FC236}">
                <a16:creationId xmlns:a16="http://schemas.microsoft.com/office/drawing/2014/main" id="{75F16FB5-A84A-4F09-B151-229E8CC82E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8945476" y="6122148"/>
            <a:ext cx="393861" cy="295396"/>
          </a:xfrm>
          <a:prstGeom prst="rect">
            <a:avLst/>
          </a:prstGeom>
        </p:spPr>
      </p:pic>
      <p:pic>
        <p:nvPicPr>
          <p:cNvPr id="10" name="Picture 9">
            <a:extLst>
              <a:ext uri="{FF2B5EF4-FFF2-40B4-BE49-F238E27FC236}">
                <a16:creationId xmlns:a16="http://schemas.microsoft.com/office/drawing/2014/main" id="{7EF950E8-56BC-4847-8D7E-E21EC8E0B1F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0143994" y="6122148"/>
            <a:ext cx="393861" cy="295396"/>
          </a:xfrm>
          <a:prstGeom prst="rect">
            <a:avLst/>
          </a:prstGeom>
        </p:spPr>
      </p:pic>
      <p:pic>
        <p:nvPicPr>
          <p:cNvPr id="11" name="Picture 10">
            <a:extLst>
              <a:ext uri="{FF2B5EF4-FFF2-40B4-BE49-F238E27FC236}">
                <a16:creationId xmlns:a16="http://schemas.microsoft.com/office/drawing/2014/main" id="{0826888D-2FD5-4581-8615-CB81B1BCC9B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11342511" y="6122148"/>
            <a:ext cx="393861" cy="295396"/>
          </a:xfrm>
          <a:prstGeom prst="rect">
            <a:avLst/>
          </a:prstGeom>
        </p:spPr>
      </p:pic>
      <p:pic>
        <p:nvPicPr>
          <p:cNvPr id="13" name="Picture 12">
            <a:extLst>
              <a:ext uri="{FF2B5EF4-FFF2-40B4-BE49-F238E27FC236}">
                <a16:creationId xmlns:a16="http://schemas.microsoft.com/office/drawing/2014/main" id="{0A90A5D4-877F-4750-B86E-DA006DB9F72A}"/>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73186" y="310937"/>
            <a:ext cx="3091543" cy="685800"/>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758781" y="274637"/>
            <a:ext cx="823620" cy="885574"/>
          </a:xfrm>
          <a:prstGeom prst="rect">
            <a:avLst/>
          </a:prstGeom>
        </p:spPr>
      </p:pic>
      <p:cxnSp>
        <p:nvCxnSpPr>
          <p:cNvPr id="18" name="Straight Connector 17">
            <a:extLst>
              <a:ext uri="{FF2B5EF4-FFF2-40B4-BE49-F238E27FC236}">
                <a16:creationId xmlns:a16="http://schemas.microsoft.com/office/drawing/2014/main" id="{3456533B-6166-C749-B542-8227DE73A3F8}"/>
              </a:ext>
            </a:extLst>
          </p:cNvPr>
          <p:cNvCxnSpPr/>
          <p:nvPr userDrawn="1"/>
        </p:nvCxnSpPr>
        <p:spPr>
          <a:xfrm>
            <a:off x="1052052" y="4380271"/>
            <a:ext cx="5397909" cy="0"/>
          </a:xfrm>
          <a:prstGeom prst="line">
            <a:avLst/>
          </a:prstGeom>
          <a:ln w="9525">
            <a:solidFill>
              <a:schemeClr val="tx1">
                <a:lumMod val="65000"/>
                <a:lumOff val="35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428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302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2192" y="0"/>
            <a:ext cx="12204192" cy="6858000"/>
          </a:xfrm>
          <a:prstGeom prst="rect">
            <a:avLst/>
          </a:prstGeom>
        </p:spPr>
        <p:txBody>
          <a:bodyPr/>
          <a:lstStyle/>
          <a:p>
            <a:pPr lvl="0"/>
            <a:r>
              <a:rPr lang="en-US" noProof="0" dirty="0"/>
              <a:t>Drag picture to placeholder or click icon to add</a:t>
            </a:r>
          </a:p>
        </p:txBody>
      </p:sp>
      <p:sp>
        <p:nvSpPr>
          <p:cNvPr id="19" name="Text Placeholder 18"/>
          <p:cNvSpPr>
            <a:spLocks noGrp="1"/>
          </p:cNvSpPr>
          <p:nvPr>
            <p:ph type="body" sz="quarter" idx="11"/>
          </p:nvPr>
        </p:nvSpPr>
        <p:spPr>
          <a:xfrm>
            <a:off x="303672" y="2043258"/>
            <a:ext cx="4849681" cy="2415052"/>
          </a:xfrm>
          <a:prstGeom prst="rect">
            <a:avLst/>
          </a:prstGeom>
        </p:spPr>
        <p:txBody>
          <a:bodyPr lIns="0" tIns="0" rIns="0" bIns="0" anchor="ctr" anchorCtr="0">
            <a:normAutofit/>
          </a:bodyPr>
          <a:lstStyle>
            <a:lvl1pPr marL="0">
              <a:spcBef>
                <a:spcPts val="0"/>
              </a:spcBef>
              <a:defRPr sz="3000" b="1" i="0">
                <a:solidFill>
                  <a:schemeClr val="bg1"/>
                </a:solidFill>
                <a:latin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 name="Text Placeholder 2"/>
          <p:cNvSpPr>
            <a:spLocks noGrp="1"/>
          </p:cNvSpPr>
          <p:nvPr>
            <p:ph type="body" sz="quarter" idx="13"/>
          </p:nvPr>
        </p:nvSpPr>
        <p:spPr>
          <a:xfrm>
            <a:off x="302685" y="4958531"/>
            <a:ext cx="2377545" cy="482600"/>
          </a:xfrm>
          <a:prstGeom prst="rect">
            <a:avLst/>
          </a:prstGeom>
        </p:spPr>
        <p:txBody>
          <a:bodyPr lIns="0" tIns="0" rIns="0" bIns="0">
            <a:noAutofit/>
          </a:bodyPr>
          <a:lstStyle>
            <a:lvl1pPr>
              <a:spcBef>
                <a:spcPts val="0"/>
              </a:spcBef>
              <a:defRPr sz="1000" baseline="0">
                <a:solidFill>
                  <a:srgbClr val="FFFFFF"/>
                </a:solidFill>
              </a:defRPr>
            </a:lvl1pPr>
            <a:lvl2pPr marL="457200" indent="0">
              <a:buNone/>
              <a:defRPr/>
            </a:lvl2pPr>
            <a:lvl3pPr marL="914400" indent="0">
              <a:buNone/>
              <a:defRPr/>
            </a:lvl3pPr>
          </a:lstStyle>
          <a:p>
            <a:pPr lvl="0"/>
            <a:r>
              <a:rPr lang="en-US" dirty="0"/>
              <a:t>Click to edit Master text styles</a:t>
            </a:r>
          </a:p>
        </p:txBody>
      </p:sp>
    </p:spTree>
    <p:extLst>
      <p:ext uri="{BB962C8B-B14F-4D97-AF65-F5344CB8AC3E}">
        <p14:creationId xmlns:p14="http://schemas.microsoft.com/office/powerpoint/2010/main" val="22418147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7" y="599726"/>
            <a:ext cx="10984943" cy="6656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97455" y="599726"/>
            <a:ext cx="8784831" cy="665657"/>
          </a:xfrm>
        </p:spPr>
        <p:txBody>
          <a:bodyPr>
            <a:normAutofit/>
          </a:bodyPr>
          <a:lstStyle>
            <a:lvl1pPr>
              <a:defRPr sz="2800" b="1" cap="none" baseline="0"/>
            </a:lvl1pPr>
          </a:lstStyle>
          <a:p>
            <a:r>
              <a:rPr lang="en-US" dirty="0"/>
              <a:t>Click to edit Master title style</a:t>
            </a:r>
          </a:p>
        </p:txBody>
      </p:sp>
      <p:sp>
        <p:nvSpPr>
          <p:cNvPr id="3" name="Content Placeholder 2"/>
          <p:cNvSpPr>
            <a:spLocks noGrp="1"/>
          </p:cNvSpPr>
          <p:nvPr>
            <p:ph idx="1"/>
          </p:nvPr>
        </p:nvSpPr>
        <p:spPr>
          <a:xfrm>
            <a:off x="673655" y="1323139"/>
            <a:ext cx="10984945" cy="488295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555109" y="5857815"/>
            <a:ext cx="1027291" cy="365125"/>
          </a:xfrm>
        </p:spPr>
        <p:txBody>
          <a:bodyPr/>
          <a:lstStyle/>
          <a:p>
            <a:fld id="{084F8F3A-E140-4965-B2AB-0A0183AFE5FF}" type="slidenum">
              <a:rPr lang="en-US" smtClean="0"/>
              <a:t>‹#›</a:t>
            </a:fld>
            <a:endParaRPr lang="en-US" dirty="0"/>
          </a:p>
        </p:txBody>
      </p:sp>
      <p:pic>
        <p:nvPicPr>
          <p:cNvPr id="4" name="Grafik 33">
            <a:extLst>
              <a:ext uri="{FF2B5EF4-FFF2-40B4-BE49-F238E27FC236}">
                <a16:creationId xmlns:a16="http://schemas.microsoft.com/office/drawing/2014/main" id="{D0AC8207-F2A9-C550-D5C2-8602676B66ED}"/>
              </a:ext>
            </a:extLst>
          </p:cNvPr>
          <p:cNvPicPr>
            <a:picLocks noChangeAspect="1"/>
          </p:cNvPicPr>
          <p:nvPr userDrawn="1"/>
        </p:nvPicPr>
        <p:blipFill>
          <a:blip r:embed="rId2">
            <a:extLst>
              <a:ext uri="{28A0092B-C50C-407E-A947-70E740481C1C}">
                <a14:useLocalDpi xmlns:a14="http://schemas.microsoft.com/office/drawing/2010/main" val="0"/>
              </a:ext>
            </a:extLst>
          </a:blip>
          <a:srcRect l="8212" t="13261" r="5315" b="19452"/>
          <a:stretch>
            <a:fillRect/>
          </a:stretch>
        </p:blipFill>
        <p:spPr bwMode="auto">
          <a:xfrm>
            <a:off x="10651423" y="6291492"/>
            <a:ext cx="1397703" cy="457200"/>
          </a:xfrm>
          <a:prstGeom prst="rect">
            <a:avLst/>
          </a:prstGeom>
          <a:solidFill>
            <a:schemeClr val="bg1"/>
          </a:solidFill>
          <a:ln>
            <a:noFill/>
          </a:ln>
        </p:spPr>
      </p:pic>
      <p:pic>
        <p:nvPicPr>
          <p:cNvPr id="5" name="Picture 4">
            <a:extLst>
              <a:ext uri="{FF2B5EF4-FFF2-40B4-BE49-F238E27FC236}">
                <a16:creationId xmlns:a16="http://schemas.microsoft.com/office/drawing/2014/main" id="{96F89919-91B4-0CF3-B8AC-7465ED1BE3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0726" y="6329592"/>
            <a:ext cx="1575128" cy="457200"/>
          </a:xfrm>
          <a:prstGeom prst="rect">
            <a:avLst/>
          </a:prstGeom>
          <a:solidFill>
            <a:schemeClr val="bg1"/>
          </a:solidFill>
        </p:spPr>
      </p:pic>
      <p:pic>
        <p:nvPicPr>
          <p:cNvPr id="8" name="Picture 7">
            <a:extLst>
              <a:ext uri="{FF2B5EF4-FFF2-40B4-BE49-F238E27FC236}">
                <a16:creationId xmlns:a16="http://schemas.microsoft.com/office/drawing/2014/main" id="{F87D237A-1E7E-0765-2FC6-354CB8A4702F}"/>
              </a:ext>
            </a:extLst>
          </p:cNvPr>
          <p:cNvPicPr>
            <a:picLocks noChangeAspect="1"/>
          </p:cNvPicPr>
          <p:nvPr userDrawn="1"/>
        </p:nvPicPr>
        <p:blipFill>
          <a:blip r:embed="rId4"/>
          <a:stretch>
            <a:fillRect/>
          </a:stretch>
        </p:blipFill>
        <p:spPr>
          <a:xfrm>
            <a:off x="5518688" y="6329593"/>
            <a:ext cx="819643" cy="457200"/>
          </a:xfrm>
          <a:prstGeom prst="rect">
            <a:avLst/>
          </a:prstGeom>
        </p:spPr>
      </p:pic>
      <p:pic>
        <p:nvPicPr>
          <p:cNvPr id="9" name="Picture 8" descr="A close up of a sign&#10;&#10;Description automatically generated">
            <a:extLst>
              <a:ext uri="{FF2B5EF4-FFF2-40B4-BE49-F238E27FC236}">
                <a16:creationId xmlns:a16="http://schemas.microsoft.com/office/drawing/2014/main" id="{A942EDD3-406B-985C-936B-A09F1DA0C36A}"/>
              </a:ext>
            </a:extLst>
          </p:cNvPr>
          <p:cNvPicPr>
            <a:picLocks noChangeAspect="1"/>
          </p:cNvPicPr>
          <p:nvPr userDrawn="1"/>
        </p:nvPicPr>
        <p:blipFill>
          <a:blip r:embed="rId5"/>
          <a:stretch>
            <a:fillRect/>
          </a:stretch>
        </p:blipFill>
        <p:spPr>
          <a:xfrm>
            <a:off x="8058249" y="6329592"/>
            <a:ext cx="1206328" cy="457200"/>
          </a:xfrm>
          <a:prstGeom prst="rect">
            <a:avLst/>
          </a:prstGeom>
        </p:spPr>
      </p:pic>
      <p:pic>
        <p:nvPicPr>
          <p:cNvPr id="13" name="Picture 12">
            <a:extLst>
              <a:ext uri="{FF2B5EF4-FFF2-40B4-BE49-F238E27FC236}">
                <a16:creationId xmlns:a16="http://schemas.microsoft.com/office/drawing/2014/main" id="{D48973EC-4760-400B-800F-7BB2D9AAE56E}"/>
              </a:ext>
            </a:extLst>
          </p:cNvPr>
          <p:cNvPicPr>
            <a:picLocks noChangeAspect="1"/>
          </p:cNvPicPr>
          <p:nvPr userDrawn="1"/>
        </p:nvPicPr>
        <p:blipFill>
          <a:blip r:embed="rId6"/>
          <a:stretch>
            <a:fillRect/>
          </a:stretch>
        </p:blipFill>
        <p:spPr>
          <a:xfrm>
            <a:off x="9382286" y="6121360"/>
            <a:ext cx="1172823" cy="665431"/>
          </a:xfrm>
          <a:prstGeom prst="rect">
            <a:avLst/>
          </a:prstGeom>
        </p:spPr>
      </p:pic>
    </p:spTree>
    <p:extLst>
      <p:ext uri="{BB962C8B-B14F-4D97-AF65-F5344CB8AC3E}">
        <p14:creationId xmlns:p14="http://schemas.microsoft.com/office/powerpoint/2010/main" val="235067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29" y="5141974"/>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5" y="3036573"/>
            <a:ext cx="1065300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4925"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DFF7AF3-D820-9C44-9657-C5A5215A63AC}" type="datetime1">
              <a:rPr lang="en-US" smtClean="0"/>
              <a:t>9/25/2022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632880" y="6316936"/>
            <a:ext cx="1027291" cy="365125"/>
          </a:xfrm>
        </p:spPr>
        <p:txBody>
          <a:bodyPr/>
          <a:lstStyle>
            <a:lvl1pPr>
              <a:defRPr>
                <a:solidFill>
                  <a:schemeClr val="accent1">
                    <a:lumMod val="75000"/>
                    <a:lumOff val="25000"/>
                  </a:schemeClr>
                </a:solidFill>
              </a:defRPr>
            </a:lvl1pPr>
          </a:lstStyle>
          <a:p>
            <a:fld id="{084F8F3A-E140-4965-B2AB-0A0183AFE5FF}" type="slidenum">
              <a:rPr lang="en-US" smtClean="0"/>
              <a:t>‹#›</a:t>
            </a:fld>
            <a:endParaRPr lang="en-US" dirty="0"/>
          </a:p>
        </p:txBody>
      </p:sp>
    </p:spTree>
    <p:extLst>
      <p:ext uri="{BB962C8B-B14F-4D97-AF65-F5344CB8AC3E}">
        <p14:creationId xmlns:p14="http://schemas.microsoft.com/office/powerpoint/2010/main" val="302049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4924" y="2228003"/>
            <a:ext cx="51993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5AD941-8B15-AC44-9AA0-20E4ABF9CAF3}" type="datetime1">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F8F3A-E140-4965-B2AB-0A0183AFE5FF}" type="slidenum">
              <a:rPr lang="en-US" smtClean="0"/>
              <a:t>‹#›</a:t>
            </a:fld>
            <a:endParaRPr lang="en-US" dirty="0"/>
          </a:p>
        </p:txBody>
      </p:sp>
    </p:spTree>
    <p:extLst>
      <p:ext uri="{BB962C8B-B14F-4D97-AF65-F5344CB8AC3E}">
        <p14:creationId xmlns:p14="http://schemas.microsoft.com/office/powerpoint/2010/main" val="51647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2959"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74924" y="2926052"/>
            <a:ext cx="5199369"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25745"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21021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883CFC-6095-B94F-A99C-A56E960A500B}" type="datetime1">
              <a:rPr lang="en-US" smtClean="0"/>
              <a:t>9/25/2022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4F8F3A-E140-4965-B2AB-0A0183AFE5FF}" type="slidenum">
              <a:rPr lang="en-US" smtClean="0"/>
              <a:t>‹#›</a:t>
            </a:fld>
            <a:endParaRPr lang="en-US" dirty="0"/>
          </a:p>
        </p:txBody>
      </p:sp>
    </p:spTree>
    <p:extLst>
      <p:ext uri="{BB962C8B-B14F-4D97-AF65-F5344CB8AC3E}">
        <p14:creationId xmlns:p14="http://schemas.microsoft.com/office/powerpoint/2010/main" val="190596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7" y="59972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D712D9-57D3-7A47-8F44-A0D5DB471DD3}" type="datetime1">
              <a:rPr lang="en-US" smtClean="0"/>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4F8F3A-E140-4965-B2AB-0A0183AFE5FF}" type="slidenum">
              <a:rPr lang="en-US" smtClean="0"/>
              <a:t>‹#›</a:t>
            </a:fld>
            <a:endParaRPr lang="en-US" dirty="0"/>
          </a:p>
        </p:txBody>
      </p:sp>
    </p:spTree>
    <p:extLst>
      <p:ext uri="{BB962C8B-B14F-4D97-AF65-F5344CB8AC3E}">
        <p14:creationId xmlns:p14="http://schemas.microsoft.com/office/powerpoint/2010/main" val="69901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E360B6-217E-E640-88CF-2B18590BC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4923" y="6303585"/>
            <a:ext cx="2293130" cy="367675"/>
          </a:xfrm>
          <a:prstGeom prst="rect">
            <a:avLst/>
          </a:prstGeom>
        </p:spPr>
      </p:pic>
      <p:pic>
        <p:nvPicPr>
          <p:cNvPr id="11" name="Picture 10" descr="A close up of a sign&#10;&#10;Description automatically generated">
            <a:extLst>
              <a:ext uri="{FF2B5EF4-FFF2-40B4-BE49-F238E27FC236}">
                <a16:creationId xmlns:a16="http://schemas.microsoft.com/office/drawing/2014/main" id="{404245C0-DCDA-C34E-B8AF-0994E5CE3C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67798" y="6301583"/>
            <a:ext cx="1207783" cy="457200"/>
          </a:xfrm>
          <a:prstGeom prst="rect">
            <a:avLst/>
          </a:prstGeom>
        </p:spPr>
      </p:pic>
      <p:pic>
        <p:nvPicPr>
          <p:cNvPr id="9" name="Picture 2" descr="Image result for NYCDOT logo">
            <a:extLst>
              <a:ext uri="{FF2B5EF4-FFF2-40B4-BE49-F238E27FC236}">
                <a16:creationId xmlns:a16="http://schemas.microsoft.com/office/drawing/2014/main" id="{96F78154-B155-CF4A-A08F-078CC2ADC4BB}"/>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bwMode="auto">
          <a:xfrm>
            <a:off x="4475326" y="6301957"/>
            <a:ext cx="985601" cy="5560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9CE5096-EA54-014E-B4DD-80081667B24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39982" y="6301584"/>
            <a:ext cx="1543561" cy="519746"/>
          </a:xfrm>
          <a:prstGeom prst="rect">
            <a:avLst/>
          </a:prstGeom>
          <a:solidFill>
            <a:schemeClr val="bg1"/>
          </a:solidFill>
        </p:spPr>
      </p:pic>
      <p:sp>
        <p:nvSpPr>
          <p:cNvPr id="14" name="Slide Number Placeholder 5">
            <a:extLst>
              <a:ext uri="{FF2B5EF4-FFF2-40B4-BE49-F238E27FC236}">
                <a16:creationId xmlns:a16="http://schemas.microsoft.com/office/drawing/2014/main" id="{20B6532D-E18F-3941-BFBB-285428DE92CE}"/>
              </a:ext>
            </a:extLst>
          </p:cNvPr>
          <p:cNvSpPr>
            <a:spLocks noGrp="1"/>
          </p:cNvSpPr>
          <p:nvPr>
            <p:ph type="sldNum" sz="quarter" idx="12"/>
          </p:nvPr>
        </p:nvSpPr>
        <p:spPr>
          <a:xfrm>
            <a:off x="10555109" y="6303585"/>
            <a:ext cx="1027291" cy="365125"/>
          </a:xfrm>
        </p:spPr>
        <p:txBody>
          <a:bodyPr/>
          <a:lstStyle/>
          <a:p>
            <a:fld id="{084F8F3A-E140-4965-B2AB-0A0183AFE5FF}" type="slidenum">
              <a:rPr lang="en-US" smtClean="0"/>
              <a:t>‹#›</a:t>
            </a:fld>
            <a:endParaRPr lang="en-US" dirty="0"/>
          </a:p>
        </p:txBody>
      </p:sp>
    </p:spTree>
    <p:extLst>
      <p:ext uri="{BB962C8B-B14F-4D97-AF65-F5344CB8AC3E}">
        <p14:creationId xmlns:p14="http://schemas.microsoft.com/office/powerpoint/2010/main" val="327701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3529"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7"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5199" y="601200"/>
            <a:ext cx="109872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5B73F7E-EBE4-9C42-A2BF-C5F127E29F51}" type="datetime1">
              <a:rPr lang="en-US" smtClean="0"/>
              <a:t>9/25/2022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84F8F3A-E140-4965-B2AB-0A0183AFE5FF}" type="slidenum">
              <a:rPr lang="en-US" smtClean="0"/>
              <a:t>‹#›</a:t>
            </a:fld>
            <a:endParaRPr lang="en-US" dirty="0"/>
          </a:p>
        </p:txBody>
      </p:sp>
    </p:spTree>
    <p:extLst>
      <p:ext uri="{BB962C8B-B14F-4D97-AF65-F5344CB8AC3E}">
        <p14:creationId xmlns:p14="http://schemas.microsoft.com/office/powerpoint/2010/main" val="20137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3" y="4693389"/>
            <a:ext cx="10653003"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97458"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77492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AFE941-16F7-0846-BDA0-67EF73FC17FA}" type="datetime1">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F8F3A-E140-4965-B2AB-0A0183AFE5FF}" type="slidenum">
              <a:rPr lang="en-US" smtClean="0"/>
              <a:t>‹#›</a:t>
            </a:fld>
            <a:endParaRPr lang="en-US" dirty="0"/>
          </a:p>
        </p:txBody>
      </p:sp>
    </p:spTree>
    <p:extLst>
      <p:ext uri="{BB962C8B-B14F-4D97-AF65-F5344CB8AC3E}">
        <p14:creationId xmlns:p14="http://schemas.microsoft.com/office/powerpoint/2010/main" val="98373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3" y="687475"/>
            <a:ext cx="10653003"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74923" y="2228003"/>
            <a:ext cx="10653003"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12436" y="5956137"/>
            <a:ext cx="2844800" cy="365125"/>
          </a:xfrm>
          <a:prstGeom prst="rect">
            <a:avLst/>
          </a:prstGeom>
        </p:spPr>
        <p:txBody>
          <a:bodyPr vert="horz" lIns="91440" tIns="45720" rIns="91440" bIns="45720" rtlCol="0" anchor="ctr"/>
          <a:lstStyle>
            <a:lvl1pPr algn="r">
              <a:defRPr sz="900">
                <a:solidFill>
                  <a:schemeClr val="accent2"/>
                </a:solidFill>
              </a:defRPr>
            </a:lvl1pPr>
          </a:lstStyle>
          <a:p>
            <a:fld id="{1CE95504-527D-0747-9D73-49DA160C8CDF}" type="datetime1">
              <a:rPr lang="en-US" smtClean="0"/>
              <a:t>9/25/2022</a:t>
            </a:fld>
            <a:endParaRPr lang="en-US" dirty="0"/>
          </a:p>
        </p:txBody>
      </p:sp>
      <p:sp>
        <p:nvSpPr>
          <p:cNvPr id="5" name="Footer Placeholder 4"/>
          <p:cNvSpPr>
            <a:spLocks noGrp="1"/>
          </p:cNvSpPr>
          <p:nvPr>
            <p:ph type="ftr" sz="quarter" idx="3"/>
          </p:nvPr>
        </p:nvSpPr>
        <p:spPr>
          <a:xfrm>
            <a:off x="774924" y="5951811"/>
            <a:ext cx="6494113"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5110" y="6315996"/>
            <a:ext cx="1027291" cy="365125"/>
          </a:xfrm>
          <a:prstGeom prst="rect">
            <a:avLst/>
          </a:prstGeom>
        </p:spPr>
        <p:txBody>
          <a:bodyPr vert="horz" lIns="91440" tIns="45720" rIns="91440" bIns="45720" rtlCol="0" anchor="ctr"/>
          <a:lstStyle>
            <a:lvl1pPr algn="r">
              <a:defRPr sz="900">
                <a:solidFill>
                  <a:schemeClr val="accent2"/>
                </a:solidFill>
              </a:defRPr>
            </a:lvl1pPr>
          </a:lstStyle>
          <a:p>
            <a:fld id="{084F8F3A-E140-4965-B2AB-0A0183AFE5FF}" type="slidenum">
              <a:rPr lang="en-US" smtClean="0"/>
              <a:t>‹#›</a:t>
            </a:fld>
            <a:endParaRPr lang="en-US" dirty="0"/>
          </a:p>
        </p:txBody>
      </p:sp>
      <p:sp>
        <p:nvSpPr>
          <p:cNvPr id="9" name="Rectangle 8"/>
          <p:cNvSpPr/>
          <p:nvPr/>
        </p:nvSpPr>
        <p:spPr>
          <a:xfrm>
            <a:off x="597456"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7904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702" r:id="rId14"/>
    <p:sldLayoutId id="2147483703" r:id="rId15"/>
    <p:sldLayoutId id="2147483704" r:id="rId16"/>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4C4781CD-2916-4E58-BFF9-3A9C7F78B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static01.nyt.com/images/2012/01/05/nyregion/JPBQE1/JPBQE1-jumbo.jpg">
            <a:extLst>
              <a:ext uri="{FF2B5EF4-FFF2-40B4-BE49-F238E27FC236}">
                <a16:creationId xmlns:a16="http://schemas.microsoft.com/office/drawing/2014/main" id="{308EF32C-7FD2-4A56-9A04-B24B3266F01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0568" r="-2" b="23157"/>
          <a:stretch/>
        </p:blipFill>
        <p:spPr bwMode="auto">
          <a:xfrm>
            <a:off x="446532" y="641095"/>
            <a:ext cx="7497731" cy="346590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16">
            <a:extLst>
              <a:ext uri="{FF2B5EF4-FFF2-40B4-BE49-F238E27FC236}">
                <a16:creationId xmlns:a16="http://schemas.microsoft.com/office/drawing/2014/main" id="{C836AED1-C942-4F72-93CC-F00997341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5936922"/>
            <a:chOff x="446534" y="453643"/>
            <a:chExt cx="11298933" cy="5936922"/>
          </a:xfrm>
        </p:grpSpPr>
        <p:sp>
          <p:nvSpPr>
            <p:cNvPr id="18" name="Rectangle 17">
              <a:extLst>
                <a:ext uri="{FF2B5EF4-FFF2-40B4-BE49-F238E27FC236}">
                  <a16:creationId xmlns:a16="http://schemas.microsoft.com/office/drawing/2014/main" id="{F8437770-82BA-46B7-B7A9-92A14568A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199467"/>
              <a:ext cx="7497730"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37698C1-E0AF-46C4-BBE1-360DA4C0F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E6DBCCE1-FEB3-469F-804E-3BC9AF6F3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110D3CB-F93D-4E8C-95D2-463D6914A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510083B-1AC1-4417-B740-FAA965CA7A25}"/>
              </a:ext>
            </a:extLst>
          </p:cNvPr>
          <p:cNvSpPr>
            <a:spLocks noGrp="1"/>
          </p:cNvSpPr>
          <p:nvPr>
            <p:ph type="ctrTitle"/>
          </p:nvPr>
        </p:nvSpPr>
        <p:spPr>
          <a:xfrm>
            <a:off x="581192" y="4334837"/>
            <a:ext cx="7228412" cy="1140874"/>
          </a:xfrm>
        </p:spPr>
        <p:txBody>
          <a:bodyPr>
            <a:normAutofit/>
          </a:bodyPr>
          <a:lstStyle/>
          <a:p>
            <a:pPr>
              <a:lnSpc>
                <a:spcPct val="90000"/>
              </a:lnSpc>
            </a:pPr>
            <a:r>
              <a:rPr lang="en-US" sz="2800">
                <a:solidFill>
                  <a:srgbClr val="FFFFFF"/>
                </a:solidFill>
              </a:rPr>
              <a:t>Section 2.25 Weigh-In-Motion Used for Vehicle Enforcement – Proposal to Amend</a:t>
            </a:r>
          </a:p>
        </p:txBody>
      </p:sp>
      <p:sp>
        <p:nvSpPr>
          <p:cNvPr id="3" name="Subtitle 2">
            <a:extLst>
              <a:ext uri="{FF2B5EF4-FFF2-40B4-BE49-F238E27FC236}">
                <a16:creationId xmlns:a16="http://schemas.microsoft.com/office/drawing/2014/main" id="{9359AAE1-5D4A-4D87-86FD-2298E01DEBAB}"/>
              </a:ext>
            </a:extLst>
          </p:cNvPr>
          <p:cNvSpPr>
            <a:spLocks noGrp="1"/>
          </p:cNvSpPr>
          <p:nvPr>
            <p:ph type="subTitle" idx="1"/>
          </p:nvPr>
        </p:nvSpPr>
        <p:spPr>
          <a:xfrm>
            <a:off x="581194" y="5475712"/>
            <a:ext cx="7228410" cy="590321"/>
          </a:xfrm>
        </p:spPr>
        <p:txBody>
          <a:bodyPr>
            <a:normAutofit/>
          </a:bodyPr>
          <a:lstStyle/>
          <a:p>
            <a:r>
              <a:rPr lang="en-US" dirty="0">
                <a:solidFill>
                  <a:srgbClr val="FFFFFF"/>
                </a:solidFill>
              </a:rPr>
              <a:t>WWMA Annual Meeting</a:t>
            </a:r>
          </a:p>
        </p:txBody>
      </p:sp>
      <p:pic>
        <p:nvPicPr>
          <p:cNvPr id="10" name="Picture 6" descr="C:\Users\hjs\Desktop\web1_BLOG17_160319789_AR_0_VVLNINWRLBMQ.jpg">
            <a:extLst>
              <a:ext uri="{FF2B5EF4-FFF2-40B4-BE49-F238E27FC236}">
                <a16:creationId xmlns:a16="http://schemas.microsoft.com/office/drawing/2014/main" id="{474BAC95-EC4E-410B-AFB5-DCC1BF8EA65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6067" b="1"/>
          <a:stretch/>
        </p:blipFill>
        <p:spPr bwMode="auto">
          <a:xfrm>
            <a:off x="8036240" y="641102"/>
            <a:ext cx="3702435" cy="3465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F257702-A8C6-47F9-93C1-743B0DD34136}"/>
              </a:ext>
            </a:extLst>
          </p:cNvPr>
          <p:cNvPicPr>
            <a:picLocks noChangeAspect="1"/>
          </p:cNvPicPr>
          <p:nvPr/>
        </p:nvPicPr>
        <p:blipFill rotWithShape="1">
          <a:blip r:embed="rId4"/>
          <a:srcRect t="17444" r="-2" b="14299"/>
          <a:stretch/>
        </p:blipFill>
        <p:spPr>
          <a:xfrm>
            <a:off x="8035356" y="4195916"/>
            <a:ext cx="3703319" cy="2191099"/>
          </a:xfrm>
          <a:prstGeom prst="rect">
            <a:avLst/>
          </a:prstGeom>
        </p:spPr>
      </p:pic>
    </p:spTree>
    <p:extLst>
      <p:ext uri="{BB962C8B-B14F-4D97-AF65-F5344CB8AC3E}">
        <p14:creationId xmlns:p14="http://schemas.microsoft.com/office/powerpoint/2010/main" val="333343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251E936-06C4-BFFB-3B90-2D4835C07B00}"/>
              </a:ext>
            </a:extLst>
          </p:cNvPr>
          <p:cNvSpPr>
            <a:spLocks noGrp="1"/>
          </p:cNvSpPr>
          <p:nvPr>
            <p:ph type="title"/>
          </p:nvPr>
        </p:nvSpPr>
        <p:spPr/>
        <p:txBody>
          <a:bodyPr/>
          <a:lstStyle/>
          <a:p>
            <a:r>
              <a:rPr lang="en-US" dirty="0"/>
              <a:t>Weigh-In-Motion Used for Vehicle Enforcement</a:t>
            </a:r>
          </a:p>
        </p:txBody>
      </p:sp>
      <p:sp>
        <p:nvSpPr>
          <p:cNvPr id="4" name="Content Placeholder 3">
            <a:extLst>
              <a:ext uri="{FF2B5EF4-FFF2-40B4-BE49-F238E27FC236}">
                <a16:creationId xmlns:a16="http://schemas.microsoft.com/office/drawing/2014/main" id="{83E20A36-A847-71D7-C242-3DEB8B7B2D37}"/>
              </a:ext>
            </a:extLst>
          </p:cNvPr>
          <p:cNvSpPr>
            <a:spLocks noGrp="1"/>
          </p:cNvSpPr>
          <p:nvPr>
            <p:ph idx="1"/>
          </p:nvPr>
        </p:nvSpPr>
        <p:spPr>
          <a:xfrm>
            <a:off x="597455" y="1323139"/>
            <a:ext cx="10984945" cy="5109745"/>
          </a:xfrm>
        </p:spPr>
        <p:txBody>
          <a:bodyPr>
            <a:normAutofit fontScale="85000" lnSpcReduction="20000"/>
          </a:bodyPr>
          <a:lstStyle/>
          <a:p>
            <a:pPr marL="0" indent="0">
              <a:spcBef>
                <a:spcPts val="600"/>
              </a:spcBef>
              <a:buNone/>
            </a:pPr>
            <a:r>
              <a:rPr lang="en-US" b="1" u="sng" dirty="0"/>
              <a:t>Conclusion</a:t>
            </a:r>
          </a:p>
          <a:p>
            <a:pPr>
              <a:spcBef>
                <a:spcPts val="600"/>
              </a:spcBef>
            </a:pPr>
            <a:r>
              <a:rPr lang="en-US" sz="2400" dirty="0"/>
              <a:t>This team has demonstrated the technology to weigh vehicles in motion </a:t>
            </a:r>
            <a:r>
              <a:rPr lang="en-US" sz="2400" dirty="0">
                <a:solidFill>
                  <a:srgbClr val="FF0000"/>
                </a:solidFill>
              </a:rPr>
              <a:t>meets/exceeds</a:t>
            </a:r>
            <a:r>
              <a:rPr lang="en-US" sz="2400" dirty="0"/>
              <a:t> what is proposed, testing completed over years, independently checked or State witnessed, in the U.S. &amp; Globally</a:t>
            </a:r>
          </a:p>
          <a:p>
            <a:pPr>
              <a:spcBef>
                <a:spcPts val="600"/>
              </a:spcBef>
            </a:pPr>
            <a:r>
              <a:rPr lang="en-US" sz="2400" dirty="0"/>
              <a:t>Changes are meant for Law-Enforcement use, not commercial</a:t>
            </a:r>
          </a:p>
          <a:p>
            <a:pPr>
              <a:spcBef>
                <a:spcPts val="600"/>
              </a:spcBef>
            </a:pPr>
            <a:r>
              <a:rPr lang="en-US" sz="2400" dirty="0"/>
              <a:t>This team has worked for months to get feedback from FMCSA, NIST, 10 States, and the WIM manufacturing community on this proposal</a:t>
            </a:r>
          </a:p>
          <a:p>
            <a:pPr>
              <a:spcBef>
                <a:spcPts val="600"/>
              </a:spcBef>
            </a:pPr>
            <a:r>
              <a:rPr lang="en-US" sz="2400" dirty="0"/>
              <a:t>This is not intended as a requirement for States to </a:t>
            </a:r>
            <a:r>
              <a:rPr lang="en-US" sz="2400" dirty="0">
                <a:solidFill>
                  <a:schemeClr val="tx1"/>
                </a:solidFill>
              </a:rPr>
              <a:t>have </a:t>
            </a:r>
            <a:r>
              <a:rPr lang="en-US" sz="2400" dirty="0"/>
              <a:t>to use this for WIM enforcement, </a:t>
            </a:r>
            <a:r>
              <a:rPr lang="en-US" sz="2400" dirty="0">
                <a:solidFill>
                  <a:srgbClr val="FF0000"/>
                </a:solidFill>
              </a:rPr>
              <a:t>but is an option if they want to do WIM for vehicle enforcement</a:t>
            </a:r>
            <a:r>
              <a:rPr lang="en-US" sz="2400" dirty="0"/>
              <a:t> or have a more comprehensive standard for the benefits outlined</a:t>
            </a:r>
          </a:p>
          <a:p>
            <a:pPr>
              <a:spcBef>
                <a:spcPts val="600"/>
              </a:spcBef>
            </a:pPr>
            <a:r>
              <a:rPr lang="en-US" sz="2400" dirty="0"/>
              <a:t>The team believes the proposed HB44 code </a:t>
            </a:r>
            <a:r>
              <a:rPr lang="en-US" sz="2400" dirty="0">
                <a:solidFill>
                  <a:srgbClr val="FF0000"/>
                </a:solidFill>
              </a:rPr>
              <a:t>identifies the specifications and tolerances in sufficient details</a:t>
            </a:r>
            <a:r>
              <a:rPr lang="en-US" sz="2400" dirty="0"/>
              <a:t> needed to update HB44 Section 2.25, and follows similar methodologies as other dynamic weighing codes in HB44</a:t>
            </a:r>
          </a:p>
          <a:p>
            <a:pPr>
              <a:spcBef>
                <a:spcPts val="600"/>
              </a:spcBef>
            </a:pPr>
            <a:r>
              <a:rPr lang="en-US" sz="2400" dirty="0"/>
              <a:t>The team believes this proposal has merit, is fully developed, and we ask for it to be made a voting item for the NCWM interim meeting.  </a:t>
            </a:r>
          </a:p>
          <a:p>
            <a:pPr>
              <a:spcBef>
                <a:spcPts val="600"/>
              </a:spcBef>
            </a:pPr>
            <a:endParaRPr lang="en-US" sz="2400" dirty="0"/>
          </a:p>
          <a:p>
            <a:pPr lvl="1">
              <a:spcBef>
                <a:spcPts val="600"/>
              </a:spcBef>
            </a:pPr>
            <a:endParaRPr lang="en-US" sz="2000" dirty="0"/>
          </a:p>
          <a:p>
            <a:pPr lvl="1">
              <a:spcBef>
                <a:spcPts val="600"/>
              </a:spcBef>
            </a:pPr>
            <a:endParaRPr lang="en-US" sz="2000" dirty="0"/>
          </a:p>
        </p:txBody>
      </p:sp>
      <p:sp>
        <p:nvSpPr>
          <p:cNvPr id="21" name="Slide Number Placeholder 2">
            <a:extLst>
              <a:ext uri="{FF2B5EF4-FFF2-40B4-BE49-F238E27FC236}">
                <a16:creationId xmlns:a16="http://schemas.microsoft.com/office/drawing/2014/main" id="{0120773A-A235-0343-A592-A6D620AB4140}"/>
              </a:ext>
            </a:extLst>
          </p:cNvPr>
          <p:cNvSpPr>
            <a:spLocks noGrp="1"/>
          </p:cNvSpPr>
          <p:nvPr>
            <p:ph type="sldNum" sz="quarter" idx="12"/>
          </p:nvPr>
        </p:nvSpPr>
        <p:spPr/>
        <p:txBody>
          <a:bodyPr/>
          <a:lstStyle/>
          <a:p>
            <a:fld id="{6E3D2018-F399-4BDE-84D8-65D7E968CB5E}" type="slidenum">
              <a:rPr lang="en-US" smtClean="0"/>
              <a:pPr/>
              <a:t>10</a:t>
            </a:fld>
            <a:endParaRPr lang="en-US" dirty="0"/>
          </a:p>
        </p:txBody>
      </p:sp>
      <p:sp>
        <p:nvSpPr>
          <p:cNvPr id="2" name="TextBox 1">
            <a:extLst>
              <a:ext uri="{FF2B5EF4-FFF2-40B4-BE49-F238E27FC236}">
                <a16:creationId xmlns:a16="http://schemas.microsoft.com/office/drawing/2014/main" id="{C1FA5596-DD73-41EB-B822-7D2EF63E6356}"/>
              </a:ext>
            </a:extLst>
          </p:cNvPr>
          <p:cNvSpPr txBox="1"/>
          <p:nvPr/>
        </p:nvSpPr>
        <p:spPr>
          <a:xfrm>
            <a:off x="2939263" y="6222940"/>
            <a:ext cx="2548128" cy="646331"/>
          </a:xfrm>
          <a:prstGeom prst="rect">
            <a:avLst/>
          </a:prstGeom>
          <a:noFill/>
        </p:spPr>
        <p:txBody>
          <a:bodyPr wrap="square" rtlCol="0">
            <a:spAutoFit/>
          </a:bodyPr>
          <a:lstStyle/>
          <a:p>
            <a:r>
              <a:rPr lang="en-US" sz="3600" dirty="0"/>
              <a:t>Thank you!</a:t>
            </a:r>
          </a:p>
        </p:txBody>
      </p:sp>
    </p:spTree>
    <p:extLst>
      <p:ext uri="{BB962C8B-B14F-4D97-AF65-F5344CB8AC3E}">
        <p14:creationId xmlns:p14="http://schemas.microsoft.com/office/powerpoint/2010/main" val="142420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5098-0C98-C14D-A7F6-AC9F6E244319}"/>
              </a:ext>
            </a:extLst>
          </p:cNvPr>
          <p:cNvSpPr>
            <a:spLocks noGrp="1"/>
          </p:cNvSpPr>
          <p:nvPr>
            <p:ph type="title"/>
          </p:nvPr>
        </p:nvSpPr>
        <p:spPr/>
        <p:txBody>
          <a:bodyPr/>
          <a:lstStyle/>
          <a:p>
            <a:r>
              <a:rPr lang="en-US" b="0" dirty="0"/>
              <a:t>Disclaimer</a:t>
            </a:r>
            <a:endParaRPr lang="en-US" dirty="0"/>
          </a:p>
        </p:txBody>
      </p:sp>
      <p:sp>
        <p:nvSpPr>
          <p:cNvPr id="3" name="Content Placeholder 2">
            <a:extLst>
              <a:ext uri="{FF2B5EF4-FFF2-40B4-BE49-F238E27FC236}">
                <a16:creationId xmlns:a16="http://schemas.microsoft.com/office/drawing/2014/main" id="{FDD6A3F5-7300-8F46-9C3C-4C9272737EF2}"/>
              </a:ext>
            </a:extLst>
          </p:cNvPr>
          <p:cNvSpPr>
            <a:spLocks noGrp="1"/>
          </p:cNvSpPr>
          <p:nvPr>
            <p:ph idx="1"/>
          </p:nvPr>
        </p:nvSpPr>
        <p:spPr/>
        <p:txBody>
          <a:bodyPr/>
          <a:lstStyle/>
          <a:p>
            <a:r>
              <a:rPr lang="en-US" i="1" dirty="0"/>
              <a:t>The contents of this presentation reflect the views of the authors, who are responsible for the facts and the accuracy of the information presented herein. This presentation is disseminated in the interest of information exchange.  This study is funded, partially or entirely, by a grant from the U.S. Department of Transportation’s University Transportation Centers Program to C2SMART Tier I UTC. However, the U.S. Government assumes no liability for the contents or use thereof.</a:t>
            </a:r>
            <a:endParaRPr lang="en-US" dirty="0"/>
          </a:p>
        </p:txBody>
      </p:sp>
      <p:sp>
        <p:nvSpPr>
          <p:cNvPr id="4" name="Slide Number Placeholder 3">
            <a:extLst>
              <a:ext uri="{FF2B5EF4-FFF2-40B4-BE49-F238E27FC236}">
                <a16:creationId xmlns:a16="http://schemas.microsoft.com/office/drawing/2014/main" id="{3BB0614B-8746-FD41-A700-66F9F0BF8B41}"/>
              </a:ext>
            </a:extLst>
          </p:cNvPr>
          <p:cNvSpPr>
            <a:spLocks noGrp="1"/>
          </p:cNvSpPr>
          <p:nvPr>
            <p:ph type="sldNum" sz="quarter" idx="12"/>
          </p:nvPr>
        </p:nvSpPr>
        <p:spPr/>
        <p:txBody>
          <a:bodyPr/>
          <a:lstStyle/>
          <a:p>
            <a:fld id="{084F8F3A-E140-4965-B2AB-0A0183AFE5FF}" type="slidenum">
              <a:rPr lang="en-US" smtClean="0"/>
              <a:t>11</a:t>
            </a:fld>
            <a:endParaRPr lang="en-US" dirty="0"/>
          </a:p>
        </p:txBody>
      </p:sp>
    </p:spTree>
    <p:extLst>
      <p:ext uri="{BB962C8B-B14F-4D97-AF65-F5344CB8AC3E}">
        <p14:creationId xmlns:p14="http://schemas.microsoft.com/office/powerpoint/2010/main" val="378665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250D-D9E4-AE4A-B57F-C05E8127550A}"/>
              </a:ext>
            </a:extLst>
          </p:cNvPr>
          <p:cNvSpPr>
            <a:spLocks noGrp="1"/>
          </p:cNvSpPr>
          <p:nvPr>
            <p:ph type="title"/>
          </p:nvPr>
        </p:nvSpPr>
        <p:spPr>
          <a:xfrm>
            <a:off x="597455" y="599726"/>
            <a:ext cx="10984946" cy="665657"/>
          </a:xfrm>
        </p:spPr>
        <p:txBody>
          <a:bodyPr>
            <a:normAutofit/>
          </a:bodyPr>
          <a:lstStyle/>
          <a:p>
            <a:r>
              <a:rPr lang="en-US" dirty="0"/>
              <a:t>Tolerances</a:t>
            </a:r>
            <a:endParaRPr lang="en-US" dirty="0">
              <a:solidFill>
                <a:srgbClr val="FF0000"/>
              </a:solidFill>
            </a:endParaRPr>
          </a:p>
        </p:txBody>
      </p:sp>
      <p:sp>
        <p:nvSpPr>
          <p:cNvPr id="3" name="Content Placeholder 2">
            <a:extLst>
              <a:ext uri="{FF2B5EF4-FFF2-40B4-BE49-F238E27FC236}">
                <a16:creationId xmlns:a16="http://schemas.microsoft.com/office/drawing/2014/main" id="{6F2E3074-2E45-C94E-A190-A18625997C5C}"/>
              </a:ext>
            </a:extLst>
          </p:cNvPr>
          <p:cNvSpPr>
            <a:spLocks noGrp="1"/>
          </p:cNvSpPr>
          <p:nvPr>
            <p:ph idx="1"/>
          </p:nvPr>
        </p:nvSpPr>
        <p:spPr>
          <a:xfrm>
            <a:off x="613497" y="1669301"/>
            <a:ext cx="10805870" cy="1594894"/>
          </a:xfrm>
          <a:noFill/>
        </p:spPr>
        <p:txBody>
          <a:bodyPr>
            <a:normAutofit/>
          </a:bodyPr>
          <a:lstStyle/>
          <a:p>
            <a:pPr>
              <a:spcBef>
                <a:spcPts val="0"/>
              </a:spcBef>
              <a:spcAft>
                <a:spcPts val="300"/>
              </a:spcAft>
            </a:pPr>
            <a:r>
              <a:rPr lang="en-US" sz="1600" dirty="0"/>
              <a:t>Tightened versus tentative screening codes</a:t>
            </a:r>
          </a:p>
          <a:p>
            <a:pPr>
              <a:spcBef>
                <a:spcPts val="0"/>
              </a:spcBef>
              <a:spcAft>
                <a:spcPts val="300"/>
              </a:spcAft>
            </a:pPr>
            <a:r>
              <a:rPr lang="en-US" sz="1600" dirty="0"/>
              <a:t>3 speeds, including posted speed limit</a:t>
            </a:r>
          </a:p>
          <a:p>
            <a:pPr>
              <a:spcBef>
                <a:spcPts val="0"/>
              </a:spcBef>
              <a:spcAft>
                <a:spcPts val="300"/>
              </a:spcAft>
            </a:pPr>
            <a:r>
              <a:rPr lang="en-US" sz="1600" dirty="0"/>
              <a:t>Different vehicle types</a:t>
            </a:r>
          </a:p>
          <a:p>
            <a:pPr>
              <a:spcBef>
                <a:spcPts val="0"/>
              </a:spcBef>
              <a:spcAft>
                <a:spcPts val="300"/>
              </a:spcAft>
            </a:pPr>
            <a:r>
              <a:rPr lang="en-US" sz="1600" dirty="0"/>
              <a:t>Different loads</a:t>
            </a:r>
          </a:p>
          <a:p>
            <a:pPr>
              <a:spcBef>
                <a:spcPts val="0"/>
              </a:spcBef>
              <a:spcAft>
                <a:spcPts val="300"/>
              </a:spcAft>
            </a:pPr>
            <a:r>
              <a:rPr lang="en-US" sz="1600" dirty="0"/>
              <a:t>95% compliance, with 100% within upper limit</a:t>
            </a:r>
          </a:p>
        </p:txBody>
      </p:sp>
      <p:sp>
        <p:nvSpPr>
          <p:cNvPr id="5" name="TextBox 4">
            <a:extLst>
              <a:ext uri="{FF2B5EF4-FFF2-40B4-BE49-F238E27FC236}">
                <a16:creationId xmlns:a16="http://schemas.microsoft.com/office/drawing/2014/main" id="{6330620D-F591-DEAC-FDAE-5CE82FC710BD}"/>
              </a:ext>
            </a:extLst>
          </p:cNvPr>
          <p:cNvSpPr txBox="1"/>
          <p:nvPr/>
        </p:nvSpPr>
        <p:spPr>
          <a:xfrm>
            <a:off x="942151" y="5640171"/>
            <a:ext cx="10338993" cy="584775"/>
          </a:xfrm>
          <a:prstGeom prst="rect">
            <a:avLst/>
          </a:prstGeom>
          <a:noFill/>
        </p:spPr>
        <p:txBody>
          <a:bodyPr wrap="square" rtlCol="0">
            <a:spAutoFit/>
          </a:bodyPr>
          <a:lstStyle/>
          <a:p>
            <a:pPr algn="ctr"/>
            <a:r>
              <a:rPr lang="en-US" sz="3200" dirty="0">
                <a:solidFill>
                  <a:srgbClr val="FF0000"/>
                </a:solidFill>
              </a:rPr>
              <a:t>Rigorous test to ensure capability and fairness</a:t>
            </a:r>
          </a:p>
        </p:txBody>
      </p:sp>
      <p:sp>
        <p:nvSpPr>
          <p:cNvPr id="14" name="Slide Number Placeholder 3">
            <a:extLst>
              <a:ext uri="{FF2B5EF4-FFF2-40B4-BE49-F238E27FC236}">
                <a16:creationId xmlns:a16="http://schemas.microsoft.com/office/drawing/2014/main" id="{6C7BCDFE-BA34-A3BF-C417-5C322A014877}"/>
              </a:ext>
            </a:extLst>
          </p:cNvPr>
          <p:cNvSpPr>
            <a:spLocks noGrp="1"/>
          </p:cNvSpPr>
          <p:nvPr>
            <p:ph type="sldNum" sz="quarter" idx="12"/>
          </p:nvPr>
        </p:nvSpPr>
        <p:spPr>
          <a:xfrm>
            <a:off x="10555109" y="5857815"/>
            <a:ext cx="1027291" cy="365125"/>
          </a:xfrm>
        </p:spPr>
        <p:txBody>
          <a:bodyPr/>
          <a:lstStyle/>
          <a:p>
            <a:fld id="{084F8F3A-E140-4965-B2AB-0A0183AFE5FF}" type="slidenum">
              <a:rPr lang="en-US" smtClean="0"/>
              <a:t>12</a:t>
            </a:fld>
            <a:endParaRPr lang="en-US" dirty="0"/>
          </a:p>
        </p:txBody>
      </p:sp>
      <p:pic>
        <p:nvPicPr>
          <p:cNvPr id="9" name="Picture 8">
            <a:extLst>
              <a:ext uri="{FF2B5EF4-FFF2-40B4-BE49-F238E27FC236}">
                <a16:creationId xmlns:a16="http://schemas.microsoft.com/office/drawing/2014/main" id="{2B27F3D5-BCCD-4410-BF10-61406979DF81}"/>
              </a:ext>
            </a:extLst>
          </p:cNvPr>
          <p:cNvPicPr>
            <a:picLocks noChangeAspect="1"/>
          </p:cNvPicPr>
          <p:nvPr/>
        </p:nvPicPr>
        <p:blipFill>
          <a:blip r:embed="rId3"/>
          <a:stretch>
            <a:fillRect/>
          </a:stretch>
        </p:blipFill>
        <p:spPr>
          <a:xfrm>
            <a:off x="5324112" y="1265383"/>
            <a:ext cx="6242552" cy="4274180"/>
          </a:xfrm>
          <a:prstGeom prst="rect">
            <a:avLst/>
          </a:prstGeom>
        </p:spPr>
      </p:pic>
    </p:spTree>
    <p:extLst>
      <p:ext uri="{BB962C8B-B14F-4D97-AF65-F5344CB8AC3E}">
        <p14:creationId xmlns:p14="http://schemas.microsoft.com/office/powerpoint/2010/main" val="159119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250D-D9E4-AE4A-B57F-C05E8127550A}"/>
              </a:ext>
            </a:extLst>
          </p:cNvPr>
          <p:cNvSpPr>
            <a:spLocks noGrp="1"/>
          </p:cNvSpPr>
          <p:nvPr>
            <p:ph type="title"/>
          </p:nvPr>
        </p:nvSpPr>
        <p:spPr>
          <a:xfrm>
            <a:off x="597455" y="599726"/>
            <a:ext cx="10984946" cy="665657"/>
          </a:xfrm>
        </p:spPr>
        <p:txBody>
          <a:bodyPr>
            <a:normAutofit/>
          </a:bodyPr>
          <a:lstStyle/>
          <a:p>
            <a:r>
              <a:rPr lang="en-US" dirty="0"/>
              <a:t>Temperature</a:t>
            </a:r>
            <a:endParaRPr lang="en-US" dirty="0">
              <a:solidFill>
                <a:srgbClr val="FF0000"/>
              </a:solidFill>
            </a:endParaRPr>
          </a:p>
        </p:txBody>
      </p:sp>
      <p:sp>
        <p:nvSpPr>
          <p:cNvPr id="3" name="Content Placeholder 2">
            <a:extLst>
              <a:ext uri="{FF2B5EF4-FFF2-40B4-BE49-F238E27FC236}">
                <a16:creationId xmlns:a16="http://schemas.microsoft.com/office/drawing/2014/main" id="{6F2E3074-2E45-C94E-A190-A18625997C5C}"/>
              </a:ext>
            </a:extLst>
          </p:cNvPr>
          <p:cNvSpPr>
            <a:spLocks noGrp="1"/>
          </p:cNvSpPr>
          <p:nvPr>
            <p:ph idx="1"/>
          </p:nvPr>
        </p:nvSpPr>
        <p:spPr>
          <a:xfrm>
            <a:off x="613497" y="1669300"/>
            <a:ext cx="10805870" cy="3848997"/>
          </a:xfrm>
          <a:noFill/>
        </p:spPr>
        <p:txBody>
          <a:bodyPr>
            <a:normAutofit/>
          </a:bodyPr>
          <a:lstStyle/>
          <a:p>
            <a:pPr>
              <a:spcBef>
                <a:spcPts val="0"/>
              </a:spcBef>
              <a:spcAft>
                <a:spcPts val="300"/>
              </a:spcAft>
            </a:pPr>
            <a:r>
              <a:rPr lang="en-US" sz="1600" dirty="0"/>
              <a:t>S.5 Mark operational temperature limits</a:t>
            </a:r>
          </a:p>
          <a:p>
            <a:pPr>
              <a:spcBef>
                <a:spcPts val="0"/>
              </a:spcBef>
              <a:spcAft>
                <a:spcPts val="300"/>
              </a:spcAft>
            </a:pPr>
            <a:r>
              <a:rPr lang="en-US" sz="1600" dirty="0"/>
              <a:t>T.3.1 Must meet in all conditions or manufacture must specify limited range</a:t>
            </a:r>
          </a:p>
          <a:p>
            <a:pPr>
              <a:spcBef>
                <a:spcPts val="0"/>
              </a:spcBef>
              <a:spcAft>
                <a:spcPts val="300"/>
              </a:spcAft>
            </a:pPr>
            <a:r>
              <a:rPr lang="en-US" sz="1600" dirty="0"/>
              <a:t>Data collected at different times of the year from States with varying weather conditions</a:t>
            </a:r>
          </a:p>
          <a:p>
            <a:pPr>
              <a:spcBef>
                <a:spcPts val="0"/>
              </a:spcBef>
              <a:spcAft>
                <a:spcPts val="300"/>
              </a:spcAft>
            </a:pPr>
            <a:endParaRPr lang="en-US" sz="1600" dirty="0"/>
          </a:p>
        </p:txBody>
      </p:sp>
      <p:sp>
        <p:nvSpPr>
          <p:cNvPr id="14" name="Slide Number Placeholder 3">
            <a:extLst>
              <a:ext uri="{FF2B5EF4-FFF2-40B4-BE49-F238E27FC236}">
                <a16:creationId xmlns:a16="http://schemas.microsoft.com/office/drawing/2014/main" id="{6C7BCDFE-BA34-A3BF-C417-5C322A014877}"/>
              </a:ext>
            </a:extLst>
          </p:cNvPr>
          <p:cNvSpPr>
            <a:spLocks noGrp="1"/>
          </p:cNvSpPr>
          <p:nvPr>
            <p:ph type="sldNum" sz="quarter" idx="12"/>
          </p:nvPr>
        </p:nvSpPr>
        <p:spPr>
          <a:xfrm>
            <a:off x="10555109" y="5857815"/>
            <a:ext cx="1027291" cy="365125"/>
          </a:xfrm>
        </p:spPr>
        <p:txBody>
          <a:bodyPr/>
          <a:lstStyle/>
          <a:p>
            <a:fld id="{084F8F3A-E140-4965-B2AB-0A0183AFE5FF}" type="slidenum">
              <a:rPr lang="en-US" smtClean="0"/>
              <a:t>13</a:t>
            </a:fld>
            <a:endParaRPr lang="en-US" dirty="0"/>
          </a:p>
        </p:txBody>
      </p:sp>
    </p:spTree>
    <p:extLst>
      <p:ext uri="{BB962C8B-B14F-4D97-AF65-F5344CB8AC3E}">
        <p14:creationId xmlns:p14="http://schemas.microsoft.com/office/powerpoint/2010/main" val="169150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250D-D9E4-AE4A-B57F-C05E8127550A}"/>
              </a:ext>
            </a:extLst>
          </p:cNvPr>
          <p:cNvSpPr>
            <a:spLocks noGrp="1"/>
          </p:cNvSpPr>
          <p:nvPr>
            <p:ph type="title"/>
          </p:nvPr>
        </p:nvSpPr>
        <p:spPr>
          <a:xfrm>
            <a:off x="597455" y="599726"/>
            <a:ext cx="10984946" cy="665657"/>
          </a:xfrm>
        </p:spPr>
        <p:txBody>
          <a:bodyPr>
            <a:normAutofit/>
          </a:bodyPr>
          <a:lstStyle/>
          <a:p>
            <a:r>
              <a:rPr lang="en-US" dirty="0"/>
              <a:t>Truck Configurations</a:t>
            </a:r>
            <a:endParaRPr lang="en-US" dirty="0">
              <a:solidFill>
                <a:srgbClr val="FF0000"/>
              </a:solidFill>
            </a:endParaRPr>
          </a:p>
        </p:txBody>
      </p:sp>
      <p:sp>
        <p:nvSpPr>
          <p:cNvPr id="3" name="Content Placeholder 2">
            <a:extLst>
              <a:ext uri="{FF2B5EF4-FFF2-40B4-BE49-F238E27FC236}">
                <a16:creationId xmlns:a16="http://schemas.microsoft.com/office/drawing/2014/main" id="{6F2E3074-2E45-C94E-A190-A18625997C5C}"/>
              </a:ext>
            </a:extLst>
          </p:cNvPr>
          <p:cNvSpPr>
            <a:spLocks noGrp="1"/>
          </p:cNvSpPr>
          <p:nvPr>
            <p:ph idx="1"/>
          </p:nvPr>
        </p:nvSpPr>
        <p:spPr>
          <a:xfrm>
            <a:off x="613497" y="5029200"/>
            <a:ext cx="10984946" cy="1676170"/>
          </a:xfrm>
          <a:noFill/>
        </p:spPr>
        <p:txBody>
          <a:bodyPr>
            <a:normAutofit/>
          </a:bodyPr>
          <a:lstStyle/>
          <a:p>
            <a:pPr>
              <a:spcBef>
                <a:spcPts val="0"/>
              </a:spcBef>
              <a:spcAft>
                <a:spcPts val="300"/>
              </a:spcAft>
            </a:pPr>
            <a:r>
              <a:rPr lang="en-US" sz="1600" dirty="0"/>
              <a:t>Different body types</a:t>
            </a:r>
          </a:p>
          <a:p>
            <a:pPr>
              <a:spcBef>
                <a:spcPts val="0"/>
              </a:spcBef>
              <a:spcAft>
                <a:spcPts val="300"/>
              </a:spcAft>
            </a:pPr>
            <a:r>
              <a:rPr lang="en-US" sz="1600" dirty="0"/>
              <a:t>Most common truck traffic</a:t>
            </a:r>
          </a:p>
          <a:p>
            <a:pPr>
              <a:spcBef>
                <a:spcPts val="0"/>
              </a:spcBef>
              <a:spcAft>
                <a:spcPts val="300"/>
              </a:spcAft>
            </a:pPr>
            <a:r>
              <a:rPr lang="en-US" sz="1600" dirty="0"/>
              <a:t>Note to consider other vehicles common to the site</a:t>
            </a:r>
          </a:p>
          <a:p>
            <a:pPr>
              <a:spcBef>
                <a:spcPts val="0"/>
              </a:spcBef>
              <a:spcAft>
                <a:spcPts val="300"/>
              </a:spcAft>
            </a:pPr>
            <a:endParaRPr lang="en-US" sz="1600" dirty="0"/>
          </a:p>
        </p:txBody>
      </p:sp>
      <p:sp>
        <p:nvSpPr>
          <p:cNvPr id="14" name="Slide Number Placeholder 3">
            <a:extLst>
              <a:ext uri="{FF2B5EF4-FFF2-40B4-BE49-F238E27FC236}">
                <a16:creationId xmlns:a16="http://schemas.microsoft.com/office/drawing/2014/main" id="{6C7BCDFE-BA34-A3BF-C417-5C322A014877}"/>
              </a:ext>
            </a:extLst>
          </p:cNvPr>
          <p:cNvSpPr>
            <a:spLocks noGrp="1"/>
          </p:cNvSpPr>
          <p:nvPr>
            <p:ph type="sldNum" sz="quarter" idx="12"/>
          </p:nvPr>
        </p:nvSpPr>
        <p:spPr>
          <a:xfrm>
            <a:off x="10555109" y="5857815"/>
            <a:ext cx="1027291" cy="365125"/>
          </a:xfrm>
        </p:spPr>
        <p:txBody>
          <a:bodyPr/>
          <a:lstStyle/>
          <a:p>
            <a:fld id="{084F8F3A-E140-4965-B2AB-0A0183AFE5FF}" type="slidenum">
              <a:rPr lang="en-US" smtClean="0"/>
              <a:t>14</a:t>
            </a:fld>
            <a:endParaRPr lang="en-US" dirty="0"/>
          </a:p>
        </p:txBody>
      </p:sp>
      <p:pic>
        <p:nvPicPr>
          <p:cNvPr id="7" name="Picture 6">
            <a:extLst>
              <a:ext uri="{FF2B5EF4-FFF2-40B4-BE49-F238E27FC236}">
                <a16:creationId xmlns:a16="http://schemas.microsoft.com/office/drawing/2014/main" id="{3217C407-F312-4F99-A93E-87BC3F7A5F89}"/>
              </a:ext>
            </a:extLst>
          </p:cNvPr>
          <p:cNvPicPr>
            <a:picLocks noChangeAspect="1"/>
          </p:cNvPicPr>
          <p:nvPr/>
        </p:nvPicPr>
        <p:blipFill>
          <a:blip r:embed="rId3"/>
          <a:stretch>
            <a:fillRect/>
          </a:stretch>
        </p:blipFill>
        <p:spPr>
          <a:xfrm>
            <a:off x="654787" y="1599311"/>
            <a:ext cx="9372600" cy="3276600"/>
          </a:xfrm>
          <a:prstGeom prst="rect">
            <a:avLst/>
          </a:prstGeom>
        </p:spPr>
      </p:pic>
    </p:spTree>
    <p:extLst>
      <p:ext uri="{BB962C8B-B14F-4D97-AF65-F5344CB8AC3E}">
        <p14:creationId xmlns:p14="http://schemas.microsoft.com/office/powerpoint/2010/main" val="195607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250D-D9E4-AE4A-B57F-C05E8127550A}"/>
              </a:ext>
            </a:extLst>
          </p:cNvPr>
          <p:cNvSpPr>
            <a:spLocks noGrp="1"/>
          </p:cNvSpPr>
          <p:nvPr>
            <p:ph type="title"/>
          </p:nvPr>
        </p:nvSpPr>
        <p:spPr>
          <a:xfrm>
            <a:off x="597455" y="599726"/>
            <a:ext cx="10984946" cy="665657"/>
          </a:xfrm>
        </p:spPr>
        <p:txBody>
          <a:bodyPr>
            <a:normAutofit/>
          </a:bodyPr>
          <a:lstStyle/>
          <a:p>
            <a:r>
              <a:rPr lang="en-US" dirty="0"/>
              <a:t>Loads</a:t>
            </a:r>
            <a:endParaRPr lang="en-US" dirty="0">
              <a:solidFill>
                <a:srgbClr val="FF0000"/>
              </a:solidFill>
            </a:endParaRPr>
          </a:p>
        </p:txBody>
      </p:sp>
      <p:sp>
        <p:nvSpPr>
          <p:cNvPr id="3" name="Content Placeholder 2">
            <a:extLst>
              <a:ext uri="{FF2B5EF4-FFF2-40B4-BE49-F238E27FC236}">
                <a16:creationId xmlns:a16="http://schemas.microsoft.com/office/drawing/2014/main" id="{6F2E3074-2E45-C94E-A190-A18625997C5C}"/>
              </a:ext>
            </a:extLst>
          </p:cNvPr>
          <p:cNvSpPr>
            <a:spLocks noGrp="1"/>
          </p:cNvSpPr>
          <p:nvPr>
            <p:ph idx="1"/>
          </p:nvPr>
        </p:nvSpPr>
        <p:spPr>
          <a:xfrm>
            <a:off x="613497" y="5029200"/>
            <a:ext cx="10984946" cy="1676170"/>
          </a:xfrm>
          <a:noFill/>
        </p:spPr>
        <p:txBody>
          <a:bodyPr>
            <a:normAutofit/>
          </a:bodyPr>
          <a:lstStyle/>
          <a:p>
            <a:pPr>
              <a:spcBef>
                <a:spcPts val="0"/>
              </a:spcBef>
              <a:spcAft>
                <a:spcPts val="300"/>
              </a:spcAft>
            </a:pPr>
            <a:r>
              <a:rPr lang="en-US" sz="1600" dirty="0"/>
              <a:t>non-shifting – loads would be excluded from automated weight enforcement</a:t>
            </a:r>
          </a:p>
          <a:p>
            <a:pPr>
              <a:spcBef>
                <a:spcPts val="0"/>
              </a:spcBef>
              <a:spcAft>
                <a:spcPts val="300"/>
              </a:spcAft>
            </a:pPr>
            <a:r>
              <a:rPr lang="en-US" sz="1600" dirty="0"/>
              <a:t>3 load conditions like single draft weighing</a:t>
            </a:r>
          </a:p>
          <a:p>
            <a:pPr marL="0" indent="0">
              <a:spcBef>
                <a:spcPts val="0"/>
              </a:spcBef>
              <a:spcAft>
                <a:spcPts val="300"/>
              </a:spcAft>
              <a:buNone/>
            </a:pPr>
            <a:endParaRPr lang="en-US" sz="1600" dirty="0"/>
          </a:p>
        </p:txBody>
      </p:sp>
      <p:sp>
        <p:nvSpPr>
          <p:cNvPr id="14" name="Slide Number Placeholder 3">
            <a:extLst>
              <a:ext uri="{FF2B5EF4-FFF2-40B4-BE49-F238E27FC236}">
                <a16:creationId xmlns:a16="http://schemas.microsoft.com/office/drawing/2014/main" id="{6C7BCDFE-BA34-A3BF-C417-5C322A014877}"/>
              </a:ext>
            </a:extLst>
          </p:cNvPr>
          <p:cNvSpPr>
            <a:spLocks noGrp="1"/>
          </p:cNvSpPr>
          <p:nvPr>
            <p:ph type="sldNum" sz="quarter" idx="12"/>
          </p:nvPr>
        </p:nvSpPr>
        <p:spPr>
          <a:xfrm>
            <a:off x="10555109" y="5857815"/>
            <a:ext cx="1027291" cy="365125"/>
          </a:xfrm>
        </p:spPr>
        <p:txBody>
          <a:bodyPr/>
          <a:lstStyle/>
          <a:p>
            <a:fld id="{084F8F3A-E140-4965-B2AB-0A0183AFE5FF}" type="slidenum">
              <a:rPr lang="en-US" smtClean="0"/>
              <a:t>15</a:t>
            </a:fld>
            <a:endParaRPr lang="en-US" dirty="0"/>
          </a:p>
        </p:txBody>
      </p:sp>
      <p:pic>
        <p:nvPicPr>
          <p:cNvPr id="5" name="Picture 4">
            <a:extLst>
              <a:ext uri="{FF2B5EF4-FFF2-40B4-BE49-F238E27FC236}">
                <a16:creationId xmlns:a16="http://schemas.microsoft.com/office/drawing/2014/main" id="{66EB5FA8-48DA-4B04-A685-6F95A1D4B2F1}"/>
              </a:ext>
            </a:extLst>
          </p:cNvPr>
          <p:cNvPicPr>
            <a:picLocks noChangeAspect="1"/>
          </p:cNvPicPr>
          <p:nvPr/>
        </p:nvPicPr>
        <p:blipFill>
          <a:blip r:embed="rId3"/>
          <a:stretch>
            <a:fillRect/>
          </a:stretch>
        </p:blipFill>
        <p:spPr>
          <a:xfrm>
            <a:off x="1257300" y="1597871"/>
            <a:ext cx="9677400" cy="3343275"/>
          </a:xfrm>
          <a:prstGeom prst="rect">
            <a:avLst/>
          </a:prstGeom>
        </p:spPr>
      </p:pic>
    </p:spTree>
    <p:extLst>
      <p:ext uri="{BB962C8B-B14F-4D97-AF65-F5344CB8AC3E}">
        <p14:creationId xmlns:p14="http://schemas.microsoft.com/office/powerpoint/2010/main" val="173123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4BAF4A-8973-3C43-BD21-E27F9D17FDC9}"/>
              </a:ext>
            </a:extLst>
          </p:cNvPr>
          <p:cNvPicPr>
            <a:picLocks noChangeAspect="1"/>
          </p:cNvPicPr>
          <p:nvPr/>
        </p:nvPicPr>
        <p:blipFill rotWithShape="1">
          <a:blip r:embed="rId3"/>
          <a:srcRect r="3035"/>
          <a:stretch/>
        </p:blipFill>
        <p:spPr>
          <a:xfrm>
            <a:off x="382513" y="1677455"/>
            <a:ext cx="6834005" cy="3350690"/>
          </a:xfrm>
          <a:prstGeom prst="rect">
            <a:avLst/>
          </a:prstGeom>
        </p:spPr>
      </p:pic>
      <p:sp>
        <p:nvSpPr>
          <p:cNvPr id="17" name="Titel 1">
            <a:extLst>
              <a:ext uri="{FF2B5EF4-FFF2-40B4-BE49-F238E27FC236}">
                <a16:creationId xmlns:a16="http://schemas.microsoft.com/office/drawing/2014/main" id="{2172945C-B8D7-B342-A40D-D2216F8C2DF2}"/>
              </a:ext>
            </a:extLst>
          </p:cNvPr>
          <p:cNvSpPr>
            <a:spLocks noGrp="1"/>
          </p:cNvSpPr>
          <p:nvPr>
            <p:ph type="title"/>
          </p:nvPr>
        </p:nvSpPr>
        <p:spPr>
          <a:xfrm>
            <a:off x="596900" y="600075"/>
            <a:ext cx="10675938" cy="665163"/>
          </a:xfrm>
        </p:spPr>
        <p:txBody>
          <a:bodyPr anchor="b">
            <a:normAutofit/>
          </a:bodyPr>
          <a:lstStyle/>
          <a:p>
            <a:r>
              <a:rPr lang="en-US" dirty="0"/>
              <a:t>Direct Enforcement in Foreign Countries </a:t>
            </a:r>
          </a:p>
        </p:txBody>
      </p:sp>
      <p:graphicFrame>
        <p:nvGraphicFramePr>
          <p:cNvPr id="3" name="Table 11">
            <a:extLst>
              <a:ext uri="{FF2B5EF4-FFF2-40B4-BE49-F238E27FC236}">
                <a16:creationId xmlns:a16="http://schemas.microsoft.com/office/drawing/2014/main" id="{C55B3722-2387-415D-31DE-7DD67E93E6BB}"/>
              </a:ext>
            </a:extLst>
          </p:cNvPr>
          <p:cNvGraphicFramePr>
            <a:graphicFrameLocks/>
          </p:cNvGraphicFramePr>
          <p:nvPr/>
        </p:nvGraphicFramePr>
        <p:xfrm>
          <a:off x="7680254" y="1438872"/>
          <a:ext cx="4204948" cy="4288660"/>
        </p:xfrm>
        <a:graphic>
          <a:graphicData uri="http://schemas.openxmlformats.org/drawingml/2006/table">
            <a:tbl>
              <a:tblPr firstRow="1" bandRow="1">
                <a:tableStyleId>{073A0DAA-6AF3-43AB-8588-CEC1D06C72B9}</a:tableStyleId>
              </a:tblPr>
              <a:tblGrid>
                <a:gridCol w="896356">
                  <a:extLst>
                    <a:ext uri="{9D8B030D-6E8A-4147-A177-3AD203B41FA5}">
                      <a16:colId xmlns:a16="http://schemas.microsoft.com/office/drawing/2014/main" val="2033479153"/>
                    </a:ext>
                  </a:extLst>
                </a:gridCol>
                <a:gridCol w="905426">
                  <a:extLst>
                    <a:ext uri="{9D8B030D-6E8A-4147-A177-3AD203B41FA5}">
                      <a16:colId xmlns:a16="http://schemas.microsoft.com/office/drawing/2014/main" val="3145792569"/>
                    </a:ext>
                  </a:extLst>
                </a:gridCol>
                <a:gridCol w="1433473">
                  <a:extLst>
                    <a:ext uri="{9D8B030D-6E8A-4147-A177-3AD203B41FA5}">
                      <a16:colId xmlns:a16="http://schemas.microsoft.com/office/drawing/2014/main" val="3373271389"/>
                    </a:ext>
                  </a:extLst>
                </a:gridCol>
                <a:gridCol w="969693">
                  <a:extLst>
                    <a:ext uri="{9D8B030D-6E8A-4147-A177-3AD203B41FA5}">
                      <a16:colId xmlns:a16="http://schemas.microsoft.com/office/drawing/2014/main" val="1083182835"/>
                    </a:ext>
                  </a:extLst>
                </a:gridCol>
              </a:tblGrid>
              <a:tr h="508560">
                <a:tc>
                  <a:txBody>
                    <a:bodyPr/>
                    <a:lstStyle/>
                    <a:p>
                      <a:pPr algn="ctr" fontAlgn="t"/>
                      <a:r>
                        <a:rPr lang="en-US" sz="1600" b="1" u="none" strike="noStrike" dirty="0">
                          <a:solidFill>
                            <a:srgbClr val="FFFFFF"/>
                          </a:solidFill>
                          <a:effectLst/>
                          <a:latin typeface="Calibri" panose="020F0502020204030204" pitchFamily="34" charset="0"/>
                          <a:cs typeface="Calibri" panose="020F0502020204030204" pitchFamily="34" charset="0"/>
                        </a:rPr>
                        <a:t>Country</a:t>
                      </a:r>
                      <a:endParaRPr lang="en-US" sz="1600" b="1"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algn="ctr" fontAlgn="t"/>
                      <a:r>
                        <a:rPr lang="en-US" sz="1600" b="1" u="none" strike="noStrike" dirty="0">
                          <a:solidFill>
                            <a:schemeClr val="bg1"/>
                          </a:solidFill>
                          <a:effectLst/>
                          <a:latin typeface="Calibri" panose="020F0502020204030204" pitchFamily="34" charset="0"/>
                          <a:cs typeface="Calibri" panose="020F0502020204030204" pitchFamily="34" charset="0"/>
                        </a:rPr>
                        <a:t>Legal/ Operation</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tc>
                <a:tc>
                  <a:txBody>
                    <a:bodyPr/>
                    <a:lstStyle/>
                    <a:p>
                      <a:pPr algn="ctr" fontAlgn="t"/>
                      <a:r>
                        <a:rPr lang="en-US" sz="1600" b="1" u="none" strike="noStrike" dirty="0">
                          <a:solidFill>
                            <a:schemeClr val="bg1"/>
                          </a:solidFill>
                          <a:effectLst/>
                          <a:latin typeface="Calibri" panose="020F0502020204030204" pitchFamily="34" charset="0"/>
                          <a:cs typeface="Calibri" panose="020F0502020204030204" pitchFamily="34" charset="0"/>
                        </a:rPr>
                        <a:t>Standards used</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tc>
                <a:tc>
                  <a:txBody>
                    <a:bodyPr/>
                    <a:lstStyle/>
                    <a:p>
                      <a:pPr algn="ctr" fontAlgn="t"/>
                      <a:r>
                        <a:rPr lang="en-US" sz="1600" b="1" u="none" strike="noStrike" dirty="0">
                          <a:solidFill>
                            <a:schemeClr val="bg1"/>
                          </a:solidFill>
                          <a:effectLst/>
                          <a:latin typeface="Calibri" panose="020F0502020204030204" pitchFamily="34" charset="0"/>
                          <a:cs typeface="Calibri" panose="020F0502020204030204" pitchFamily="34" charset="0"/>
                        </a:rPr>
                        <a:t>Accuracy GVW</a:t>
                      </a:r>
                    </a:p>
                  </a:txBody>
                  <a:tcPr marL="9525" marR="9525" marT="9525" marB="0"/>
                </a:tc>
                <a:extLst>
                  <a:ext uri="{0D108BD9-81ED-4DB2-BD59-A6C34878D82A}">
                    <a16:rowId xmlns:a16="http://schemas.microsoft.com/office/drawing/2014/main" val="433056861"/>
                  </a:ext>
                </a:extLst>
              </a:tr>
              <a:tr h="100737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Calibri" panose="020F0502020204030204" pitchFamily="34" charset="0"/>
                          <a:cs typeface="Calibri" panose="020F0502020204030204" pitchFamily="34" charset="0"/>
                        </a:rPr>
                        <a:t>Czech Republic</a:t>
                      </a:r>
                      <a:endParaRPr lang="en-US" sz="1600" b="1" i="0" u="none" strike="noStrike" dirty="0">
                        <a:solidFill>
                          <a:schemeClr val="tx1"/>
                        </a:solidFill>
                        <a:effectLst/>
                        <a:latin typeface="Calibri" panose="020F0502020204030204" pitchFamily="34" charset="0"/>
                        <a:cs typeface="Calibri" panose="020F0502020204030204" pitchFamily="34" charset="0"/>
                      </a:endParaRPr>
                    </a:p>
                    <a:p>
                      <a:pPr algn="ctr" fontAlgn="t"/>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tc>
                  <a:txBody>
                    <a:bodyPr/>
                    <a:lstStyle/>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2010 / 2015</a:t>
                      </a:r>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latin typeface="Calibri" panose="020F0502020204030204" pitchFamily="34" charset="0"/>
                          <a:cs typeface="Calibri" panose="020F0502020204030204" pitchFamily="34" charset="0"/>
                        </a:rPr>
                        <a:t>Local standard w/ </a:t>
                      </a:r>
                      <a:r>
                        <a:rPr lang="en-US" sz="1600" b="1" u="none" strike="noStrike" dirty="0">
                          <a:solidFill>
                            <a:schemeClr val="accent5">
                              <a:lumMod val="75000"/>
                            </a:schemeClr>
                          </a:solidFill>
                          <a:effectLst/>
                          <a:latin typeface="Calibri" panose="020F0502020204030204" pitchFamily="34" charset="0"/>
                          <a:cs typeface="Calibri" panose="020F0502020204030204" pitchFamily="34" charset="0"/>
                        </a:rPr>
                        <a:t>ASTM E1318</a:t>
                      </a:r>
                      <a:r>
                        <a:rPr lang="en-US" sz="1600" b="0" u="none" strike="noStrike" dirty="0">
                          <a:solidFill>
                            <a:srgbClr val="000000"/>
                          </a:solidFill>
                          <a:effectLst/>
                          <a:latin typeface="Calibri" panose="020F0502020204030204" pitchFamily="34" charset="0"/>
                          <a:cs typeface="Calibri" panose="020F0502020204030204" pitchFamily="34" charset="0"/>
                        </a:rPr>
                        <a:t>, </a:t>
                      </a:r>
                      <a:r>
                        <a:rPr lang="en-US" sz="1600" b="1" u="none" strike="noStrike" dirty="0">
                          <a:solidFill>
                            <a:srgbClr val="FF0000"/>
                          </a:solidFill>
                          <a:effectLst/>
                          <a:latin typeface="Calibri" panose="020F0502020204030204" pitchFamily="34" charset="0"/>
                          <a:cs typeface="Calibri" panose="020F0502020204030204" pitchFamily="34" charset="0"/>
                        </a:rPr>
                        <a:t>OIML R‐134 </a:t>
                      </a:r>
                      <a:r>
                        <a:rPr lang="en-US" sz="1600" b="0" u="none" strike="noStrike" dirty="0">
                          <a:solidFill>
                            <a:srgbClr val="000000"/>
                          </a:solidFill>
                          <a:effectLst/>
                          <a:latin typeface="Calibri" panose="020F0502020204030204" pitchFamily="34" charset="0"/>
                          <a:cs typeface="Calibri" panose="020F0502020204030204" pitchFamily="34" charset="0"/>
                        </a:rPr>
                        <a:t>and </a:t>
                      </a:r>
                      <a:r>
                        <a:rPr lang="en-US" sz="1600" b="1" u="none" strike="noStrike" dirty="0">
                          <a:solidFill>
                            <a:schemeClr val="accent1"/>
                          </a:solidFill>
                          <a:effectLst/>
                          <a:latin typeface="Calibri" panose="020F0502020204030204" pitchFamily="34" charset="0"/>
                          <a:cs typeface="Calibri" panose="020F0502020204030204" pitchFamily="34" charset="0"/>
                        </a:rPr>
                        <a:t>COST 323</a:t>
                      </a:r>
                      <a:endParaRPr lang="en-US" sz="1600" b="1" i="0" u="none" strike="noStrike" dirty="0">
                        <a:solidFill>
                          <a:schemeClr val="accent1"/>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±5%</a:t>
                      </a:r>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extLst>
                  <a:ext uri="{0D108BD9-81ED-4DB2-BD59-A6C34878D82A}">
                    <a16:rowId xmlns:a16="http://schemas.microsoft.com/office/drawing/2014/main" val="1361559125"/>
                  </a:ext>
                </a:extLst>
              </a:tr>
              <a:tr h="75796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Calibri" panose="020F0502020204030204" pitchFamily="34" charset="0"/>
                          <a:cs typeface="Calibri" panose="020F0502020204030204" pitchFamily="34" charset="0"/>
                        </a:rPr>
                        <a:t>Hungary</a:t>
                      </a:r>
                      <a:endParaRPr lang="en-US" sz="1600" b="1" i="0" u="none" strike="noStrike" dirty="0">
                        <a:solidFill>
                          <a:schemeClr val="tx1"/>
                        </a:solidFill>
                        <a:effectLst/>
                        <a:latin typeface="Calibri" panose="020F0502020204030204" pitchFamily="34" charset="0"/>
                        <a:cs typeface="Calibri" panose="020F0502020204030204" pitchFamily="34" charset="0"/>
                      </a:endParaRPr>
                    </a:p>
                    <a:p>
                      <a:pPr algn="ctr" fontAlgn="t"/>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tc>
                  <a:txBody>
                    <a:bodyPr/>
                    <a:lstStyle/>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2016 / 2018</a:t>
                      </a:r>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latin typeface="Calibri" panose="020F0502020204030204" pitchFamily="34" charset="0"/>
                          <a:cs typeface="Calibri" panose="020F0502020204030204" pitchFamily="34" charset="0"/>
                        </a:rPr>
                        <a:t>Local standard w/ </a:t>
                      </a:r>
                      <a:r>
                        <a:rPr lang="en-US" sz="1600" b="1" u="none" strike="noStrike" dirty="0">
                          <a:solidFill>
                            <a:srgbClr val="FF0000"/>
                          </a:solidFill>
                          <a:effectLst/>
                          <a:latin typeface="Calibri" panose="020F0502020204030204" pitchFamily="34" charset="0"/>
                          <a:cs typeface="Calibri" panose="020F0502020204030204" pitchFamily="34" charset="0"/>
                        </a:rPr>
                        <a:t>OIML R‐134</a:t>
                      </a:r>
                      <a:endParaRPr lang="en-US" sz="1600" b="1" i="0" u="none" strike="noStrike" dirty="0">
                        <a:solidFill>
                          <a:srgbClr val="FF0000"/>
                        </a:solidFill>
                        <a:effectLst/>
                        <a:latin typeface="Calibri" panose="020F0502020204030204" pitchFamily="34" charset="0"/>
                        <a:ea typeface="Arial Unicode MS" panose="020B0604020202020204" pitchFamily="34" charset="-128"/>
                        <a:cs typeface="Calibri" panose="020F0502020204030204" pitchFamily="34" charset="0"/>
                      </a:endParaRPr>
                    </a:p>
                    <a:p>
                      <a:pPr algn="ctr" fontAlgn="t"/>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latin typeface="Calibri" panose="020F0502020204030204" pitchFamily="34" charset="0"/>
                          <a:cs typeface="Calibri" panose="020F0502020204030204" pitchFamily="34" charset="0"/>
                        </a:rPr>
                        <a:t>±5%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algn="ctr" fontAlgn="t"/>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extLst>
                  <a:ext uri="{0D108BD9-81ED-4DB2-BD59-A6C34878D82A}">
                    <a16:rowId xmlns:a16="http://schemas.microsoft.com/office/drawing/2014/main" val="1816738392"/>
                  </a:ext>
                </a:extLst>
              </a:tr>
              <a:tr h="100737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Calibri" panose="020F0502020204030204" pitchFamily="34" charset="0"/>
                          <a:cs typeface="Calibri" panose="020F0502020204030204" pitchFamily="34" charset="0"/>
                        </a:rPr>
                        <a:t>Russia</a:t>
                      </a:r>
                      <a:endParaRPr lang="en-US" sz="1600" b="1" i="0" u="none" strike="noStrike" dirty="0">
                        <a:solidFill>
                          <a:schemeClr val="tx1"/>
                        </a:solidFill>
                        <a:effectLst/>
                        <a:latin typeface="Calibri" panose="020F0502020204030204" pitchFamily="34" charset="0"/>
                        <a:cs typeface="Calibri" panose="020F0502020204030204" pitchFamily="34" charset="0"/>
                      </a:endParaRPr>
                    </a:p>
                    <a:p>
                      <a:pPr algn="ctr" fontAlgn="t"/>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tc>
                  <a:txBody>
                    <a:bodyPr/>
                    <a:lstStyle/>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2013 / 2015</a:t>
                      </a:r>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latin typeface="Calibri" panose="020F0502020204030204" pitchFamily="34" charset="0"/>
                          <a:cs typeface="Calibri" panose="020F0502020204030204" pitchFamily="34" charset="0"/>
                        </a:rPr>
                        <a:t>Federal Standard</a:t>
                      </a:r>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p>
                      <a:pPr algn="ctr" fontAlgn="t"/>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latin typeface="Calibri" panose="020F0502020204030204" pitchFamily="34" charset="0"/>
                          <a:cs typeface="Calibri" panose="020F0502020204030204" pitchFamily="34" charset="0"/>
                        </a:rPr>
                        <a:t>±2% (static)</a:t>
                      </a:r>
                      <a:endParaRPr lang="en-US" sz="1600" b="0" i="0" u="none" strike="noStrike" dirty="0">
                        <a:solidFill>
                          <a:srgbClr val="000000"/>
                        </a:solidFill>
                        <a:effectLst/>
                        <a:latin typeface="Calibri" panose="020F0502020204030204" pitchFamily="34" charset="0"/>
                        <a:cs typeface="Calibri" panose="020F0502020204030204" pitchFamily="34" charset="0"/>
                      </a:endParaRPr>
                    </a:p>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±5%</a:t>
                      </a:r>
                      <a:br>
                        <a:rPr lang="en-US" sz="1600" b="0" u="none" strike="noStrike" dirty="0">
                          <a:solidFill>
                            <a:srgbClr val="000000"/>
                          </a:solidFill>
                          <a:effectLst/>
                          <a:latin typeface="Calibri" panose="020F0502020204030204" pitchFamily="34" charset="0"/>
                          <a:cs typeface="Calibri" panose="020F0502020204030204" pitchFamily="34" charset="0"/>
                        </a:rPr>
                      </a:br>
                      <a:r>
                        <a:rPr lang="en-US" sz="1600" b="0" u="none" strike="noStrike" dirty="0">
                          <a:solidFill>
                            <a:srgbClr val="000000"/>
                          </a:solidFill>
                          <a:effectLst/>
                          <a:latin typeface="Calibri" panose="020F0502020204030204" pitchFamily="34" charset="0"/>
                          <a:cs typeface="Calibri" panose="020F0502020204030204" pitchFamily="34" charset="0"/>
                        </a:rPr>
                        <a:t>(20+ km/h)</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896227785"/>
                  </a:ext>
                </a:extLst>
              </a:tr>
              <a:tr h="100737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a:solidFill>
                            <a:schemeClr val="tx1"/>
                          </a:solidFill>
                          <a:effectLst/>
                          <a:latin typeface="Calibri" panose="020F0502020204030204" pitchFamily="34" charset="0"/>
                          <a:cs typeface="Calibri" panose="020F0502020204030204" pitchFamily="34" charset="0"/>
                        </a:rPr>
                        <a:t>China</a:t>
                      </a:r>
                      <a:endParaRPr lang="en-US" sz="16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latin typeface="Calibri" panose="020F0502020204030204" pitchFamily="34" charset="0"/>
                          <a:cs typeface="Calibri" panose="020F0502020204030204" pitchFamily="34" charset="0"/>
                        </a:rPr>
                        <a:t>2004 / 2016</a:t>
                      </a:r>
                      <a:endParaRPr lang="en-US" sz="1600" b="0" i="0" u="none" strike="noStrike"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u="none" strike="noStrike" dirty="0">
                          <a:solidFill>
                            <a:srgbClr val="000000"/>
                          </a:solidFill>
                          <a:effectLst/>
                          <a:latin typeface="Calibri" panose="020F0502020204030204" pitchFamily="34" charset="0"/>
                          <a:cs typeface="Calibri" panose="020F0502020204030204" pitchFamily="34" charset="0"/>
                        </a:rPr>
                        <a:t>Local standard w/ </a:t>
                      </a:r>
                      <a:r>
                        <a:rPr lang="en-US" sz="1600" b="1" u="none" strike="noStrike" dirty="0">
                          <a:solidFill>
                            <a:srgbClr val="FF0000"/>
                          </a:solidFill>
                          <a:effectLst/>
                          <a:latin typeface="Calibri" panose="020F0502020204030204" pitchFamily="34" charset="0"/>
                          <a:cs typeface="Calibri" panose="020F0502020204030204" pitchFamily="34" charset="0"/>
                        </a:rPr>
                        <a:t>OIML R134</a:t>
                      </a:r>
                      <a:endParaRPr lang="en-US" sz="1600" b="1" i="0" u="none" strike="noStrike" dirty="0">
                        <a:solidFill>
                          <a:srgbClr val="FF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525" marR="9525" marT="9525" marB="0"/>
                </a:tc>
                <a:tc>
                  <a:txBody>
                    <a:bodyPr/>
                    <a:lstStyle/>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±5% </a:t>
                      </a:r>
                      <a:br>
                        <a:rPr lang="en-US" sz="1600" b="0" u="none" strike="noStrike" dirty="0">
                          <a:solidFill>
                            <a:srgbClr val="000000"/>
                          </a:solidFill>
                          <a:effectLst/>
                          <a:latin typeface="Calibri" panose="020F0502020204030204" pitchFamily="34" charset="0"/>
                          <a:cs typeface="Calibri" panose="020F0502020204030204" pitchFamily="34" charset="0"/>
                        </a:rPr>
                      </a:br>
                      <a:r>
                        <a:rPr lang="en-US" sz="1600" b="0" u="none" strike="noStrike" dirty="0">
                          <a:solidFill>
                            <a:srgbClr val="000000"/>
                          </a:solidFill>
                          <a:effectLst/>
                          <a:latin typeface="Calibri" panose="020F0502020204030204" pitchFamily="34" charset="0"/>
                          <a:cs typeface="Calibri" panose="020F0502020204030204" pitchFamily="34" charset="0"/>
                        </a:rPr>
                        <a:t>(2-axle)</a:t>
                      </a:r>
                    </a:p>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±10%</a:t>
                      </a:r>
                    </a:p>
                    <a:p>
                      <a:pPr algn="ctr" fontAlgn="t"/>
                      <a:r>
                        <a:rPr lang="en-US" sz="1600" b="0" u="none" strike="noStrike" dirty="0">
                          <a:solidFill>
                            <a:srgbClr val="000000"/>
                          </a:solidFill>
                          <a:effectLst/>
                          <a:latin typeface="Calibri" panose="020F0502020204030204" pitchFamily="34" charset="0"/>
                          <a:cs typeface="Calibri" panose="020F0502020204030204" pitchFamily="34" charset="0"/>
                        </a:rPr>
                        <a:t>(Others)</a:t>
                      </a:r>
                    </a:p>
                  </a:txBody>
                  <a:tcPr marL="9525" marR="9525" marT="9525" marB="0"/>
                </a:tc>
                <a:extLst>
                  <a:ext uri="{0D108BD9-81ED-4DB2-BD59-A6C34878D82A}">
                    <a16:rowId xmlns:a16="http://schemas.microsoft.com/office/drawing/2014/main" val="109552763"/>
                  </a:ext>
                </a:extLst>
              </a:tr>
            </a:tbl>
          </a:graphicData>
        </a:graphic>
      </p:graphicFrame>
      <p:pic>
        <p:nvPicPr>
          <p:cNvPr id="4" name="Picture 3">
            <a:extLst>
              <a:ext uri="{FF2B5EF4-FFF2-40B4-BE49-F238E27FC236}">
                <a16:creationId xmlns:a16="http://schemas.microsoft.com/office/drawing/2014/main" id="{6B81EBB2-64E7-69F1-D29D-39FB32C40DC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289172" y="5419347"/>
            <a:ext cx="1737360" cy="1011114"/>
          </a:xfrm>
          <a:prstGeom prst="rect">
            <a:avLst/>
          </a:prstGeom>
        </p:spPr>
      </p:pic>
      <p:pic>
        <p:nvPicPr>
          <p:cNvPr id="5" name="Picture 2" descr="P24">
            <a:extLst>
              <a:ext uri="{FF2B5EF4-FFF2-40B4-BE49-F238E27FC236}">
                <a16:creationId xmlns:a16="http://schemas.microsoft.com/office/drawing/2014/main" id="{6839C6FE-7030-183C-64D2-6A290A0EF7B4}"/>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32395" y="5415424"/>
            <a:ext cx="1567120" cy="106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F7EB3A0-C4E7-AEC3-D85A-C21E5976D628}"/>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33697" y="1438871"/>
            <a:ext cx="1737360" cy="118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DATA\EMEA\Czech Republic\CROSS\VM1.jpeg">
            <a:extLst>
              <a:ext uri="{FF2B5EF4-FFF2-40B4-BE49-F238E27FC236}">
                <a16:creationId xmlns:a16="http://schemas.microsoft.com/office/drawing/2014/main" id="{DB9DB1BE-1DBB-5002-5C5E-77226104E790}"/>
              </a:ext>
            </a:extLst>
          </p:cNvPr>
          <p:cNvPicPr>
            <a:picLocks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2513" y="1503822"/>
            <a:ext cx="1737360" cy="117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9FCAE26E-863D-2173-5178-FB10382D8CC1}"/>
              </a:ext>
            </a:extLst>
          </p:cNvPr>
          <p:cNvCxnSpPr/>
          <p:nvPr/>
        </p:nvCxnSpPr>
        <p:spPr>
          <a:xfrm>
            <a:off x="2119873" y="2093800"/>
            <a:ext cx="623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ACF3EF7-74B7-1298-B29B-C3019F28E1E7}"/>
              </a:ext>
            </a:extLst>
          </p:cNvPr>
          <p:cNvCxnSpPr>
            <a:cxnSpLocks/>
          </p:cNvCxnSpPr>
          <p:nvPr/>
        </p:nvCxnSpPr>
        <p:spPr>
          <a:xfrm flipV="1">
            <a:off x="1251193" y="4667250"/>
            <a:ext cx="2234957" cy="752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CBA435-6503-2ED0-479D-DA0F509C7681}"/>
              </a:ext>
            </a:extLst>
          </p:cNvPr>
          <p:cNvCxnSpPr>
            <a:cxnSpLocks/>
          </p:cNvCxnSpPr>
          <p:nvPr/>
        </p:nvCxnSpPr>
        <p:spPr>
          <a:xfrm flipV="1">
            <a:off x="3695347" y="3408363"/>
            <a:ext cx="2362553" cy="209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FB92E37-F669-14E0-50D0-51BD15828A76}"/>
              </a:ext>
            </a:extLst>
          </p:cNvPr>
          <p:cNvCxnSpPr>
            <a:cxnSpLocks/>
          </p:cNvCxnSpPr>
          <p:nvPr/>
        </p:nvCxnSpPr>
        <p:spPr>
          <a:xfrm flipH="1">
            <a:off x="5524500" y="1818710"/>
            <a:ext cx="209197" cy="211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65C591D-9308-6B42-7083-D06348CE5CAE}"/>
              </a:ext>
            </a:extLst>
          </p:cNvPr>
          <p:cNvSpPr txBox="1"/>
          <p:nvPr/>
        </p:nvSpPr>
        <p:spPr>
          <a:xfrm>
            <a:off x="3961595" y="5684301"/>
            <a:ext cx="7575728" cy="523220"/>
          </a:xfrm>
          <a:prstGeom prst="rect">
            <a:avLst/>
          </a:prstGeom>
          <a:noFill/>
        </p:spPr>
        <p:txBody>
          <a:bodyPr wrap="none" rtlCol="0">
            <a:spAutoFit/>
          </a:bodyPr>
          <a:lstStyle/>
          <a:p>
            <a:r>
              <a:rPr lang="en-US" sz="2800" dirty="0">
                <a:solidFill>
                  <a:srgbClr val="FF0000"/>
                </a:solidFill>
              </a:rPr>
              <a:t>Protect Infrastructure Assets/Efficient Enforcement</a:t>
            </a:r>
          </a:p>
        </p:txBody>
      </p:sp>
      <p:sp>
        <p:nvSpPr>
          <p:cNvPr id="8" name="Slide Number Placeholder 3">
            <a:extLst>
              <a:ext uri="{FF2B5EF4-FFF2-40B4-BE49-F238E27FC236}">
                <a16:creationId xmlns:a16="http://schemas.microsoft.com/office/drawing/2014/main" id="{B9AF164E-C285-999D-8A25-8D848FD410BD}"/>
              </a:ext>
            </a:extLst>
          </p:cNvPr>
          <p:cNvSpPr>
            <a:spLocks noGrp="1"/>
          </p:cNvSpPr>
          <p:nvPr>
            <p:ph type="sldNum" sz="quarter" idx="12"/>
          </p:nvPr>
        </p:nvSpPr>
        <p:spPr>
          <a:xfrm>
            <a:off x="10555109" y="5857815"/>
            <a:ext cx="1027291" cy="365125"/>
          </a:xfrm>
        </p:spPr>
        <p:txBody>
          <a:bodyPr/>
          <a:lstStyle/>
          <a:p>
            <a:fld id="{084F8F3A-E140-4965-B2AB-0A0183AFE5FF}" type="slidenum">
              <a:rPr lang="en-US" smtClean="0"/>
              <a:t>16</a:t>
            </a:fld>
            <a:endParaRPr lang="en-US" dirty="0"/>
          </a:p>
        </p:txBody>
      </p:sp>
    </p:spTree>
    <p:extLst>
      <p:ext uri="{BB962C8B-B14F-4D97-AF65-F5344CB8AC3E}">
        <p14:creationId xmlns:p14="http://schemas.microsoft.com/office/powerpoint/2010/main" val="87610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251E936-06C4-BFFB-3B90-2D4835C07B00}"/>
              </a:ext>
            </a:extLst>
          </p:cNvPr>
          <p:cNvSpPr>
            <a:spLocks noGrp="1"/>
          </p:cNvSpPr>
          <p:nvPr>
            <p:ph type="title"/>
          </p:nvPr>
        </p:nvSpPr>
        <p:spPr/>
        <p:txBody>
          <a:bodyPr>
            <a:normAutofit/>
          </a:bodyPr>
          <a:lstStyle/>
          <a:p>
            <a:r>
              <a:rPr lang="en-US" dirty="0"/>
              <a:t>Agenda</a:t>
            </a:r>
          </a:p>
        </p:txBody>
      </p:sp>
      <p:sp>
        <p:nvSpPr>
          <p:cNvPr id="4" name="Content Placeholder 3">
            <a:extLst>
              <a:ext uri="{FF2B5EF4-FFF2-40B4-BE49-F238E27FC236}">
                <a16:creationId xmlns:a16="http://schemas.microsoft.com/office/drawing/2014/main" id="{83E20A36-A847-71D7-C242-3DEB8B7B2D37}"/>
              </a:ext>
            </a:extLst>
          </p:cNvPr>
          <p:cNvSpPr>
            <a:spLocks noGrp="1"/>
          </p:cNvSpPr>
          <p:nvPr>
            <p:ph idx="1"/>
          </p:nvPr>
        </p:nvSpPr>
        <p:spPr/>
        <p:txBody>
          <a:bodyPr>
            <a:normAutofit/>
          </a:bodyPr>
          <a:lstStyle/>
          <a:p>
            <a:r>
              <a:rPr lang="en-US" sz="3600" dirty="0"/>
              <a:t>1. Objective/Current State</a:t>
            </a:r>
          </a:p>
          <a:p>
            <a:r>
              <a:rPr lang="en-US" sz="3600" dirty="0"/>
              <a:t>2. Proof is in the pudding</a:t>
            </a:r>
          </a:p>
          <a:p>
            <a:r>
              <a:rPr lang="en-US" sz="3600" dirty="0"/>
              <a:t>3. Proposed changes</a:t>
            </a:r>
          </a:p>
          <a:p>
            <a:pPr marL="0" indent="0">
              <a:buNone/>
            </a:pPr>
            <a:endParaRPr lang="en-US" dirty="0"/>
          </a:p>
          <a:p>
            <a:pPr marL="0" indent="0">
              <a:buNone/>
            </a:pPr>
            <a:endParaRPr lang="en-US" dirty="0"/>
          </a:p>
          <a:p>
            <a:pPr lvl="1"/>
            <a:endParaRPr lang="en-US" sz="3200" dirty="0"/>
          </a:p>
          <a:p>
            <a:pPr lvl="1"/>
            <a:endParaRPr lang="en-US" sz="3200" dirty="0"/>
          </a:p>
        </p:txBody>
      </p:sp>
      <p:sp>
        <p:nvSpPr>
          <p:cNvPr id="21" name="Slide Number Placeholder 2">
            <a:extLst>
              <a:ext uri="{FF2B5EF4-FFF2-40B4-BE49-F238E27FC236}">
                <a16:creationId xmlns:a16="http://schemas.microsoft.com/office/drawing/2014/main" id="{0120773A-A235-0343-A592-A6D620AB4140}"/>
              </a:ext>
            </a:extLst>
          </p:cNvPr>
          <p:cNvSpPr>
            <a:spLocks noGrp="1"/>
          </p:cNvSpPr>
          <p:nvPr>
            <p:ph type="sldNum" sz="quarter" idx="12"/>
          </p:nvPr>
        </p:nvSpPr>
        <p:spPr/>
        <p:txBody>
          <a:bodyPr/>
          <a:lstStyle/>
          <a:p>
            <a:fld id="{6E3D2018-F399-4BDE-84D8-65D7E968CB5E}" type="slidenum">
              <a:rPr lang="en-US" smtClean="0"/>
              <a:pPr/>
              <a:t>2</a:t>
            </a:fld>
            <a:endParaRPr lang="en-US" dirty="0"/>
          </a:p>
        </p:txBody>
      </p:sp>
    </p:spTree>
    <p:extLst>
      <p:ext uri="{BB962C8B-B14F-4D97-AF65-F5344CB8AC3E}">
        <p14:creationId xmlns:p14="http://schemas.microsoft.com/office/powerpoint/2010/main" val="200827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9763-A88B-3ADA-C209-EA3FB9DA8CB7}"/>
              </a:ext>
            </a:extLst>
          </p:cNvPr>
          <p:cNvSpPr>
            <a:spLocks noGrp="1"/>
          </p:cNvSpPr>
          <p:nvPr>
            <p:ph type="title"/>
          </p:nvPr>
        </p:nvSpPr>
        <p:spPr/>
        <p:txBody>
          <a:bodyPr>
            <a:normAutofit/>
          </a:bodyPr>
          <a:lstStyle/>
          <a:p>
            <a:r>
              <a:rPr lang="en-US" dirty="0"/>
              <a:t>1. Objective/Current State</a:t>
            </a:r>
          </a:p>
        </p:txBody>
      </p:sp>
      <p:sp>
        <p:nvSpPr>
          <p:cNvPr id="3" name="Content Placeholder 2">
            <a:extLst>
              <a:ext uri="{FF2B5EF4-FFF2-40B4-BE49-F238E27FC236}">
                <a16:creationId xmlns:a16="http://schemas.microsoft.com/office/drawing/2014/main" id="{E9098B94-702F-D04C-3A8A-A8BAD48879AF}"/>
              </a:ext>
            </a:extLst>
          </p:cNvPr>
          <p:cNvSpPr>
            <a:spLocks noGrp="1"/>
          </p:cNvSpPr>
          <p:nvPr>
            <p:ph idx="1"/>
          </p:nvPr>
        </p:nvSpPr>
        <p:spPr>
          <a:xfrm>
            <a:off x="597455" y="1291055"/>
            <a:ext cx="10984945" cy="4882959"/>
          </a:xfrm>
        </p:spPr>
        <p:txBody>
          <a:bodyPr/>
          <a:lstStyle/>
          <a:p>
            <a:r>
              <a:rPr lang="en-US" dirty="0"/>
              <a:t>Weigh-In-Motion Used for Vehicle Enforcement</a:t>
            </a:r>
          </a:p>
        </p:txBody>
      </p:sp>
      <p:sp>
        <p:nvSpPr>
          <p:cNvPr id="4" name="Slide Number Placeholder 3">
            <a:extLst>
              <a:ext uri="{FF2B5EF4-FFF2-40B4-BE49-F238E27FC236}">
                <a16:creationId xmlns:a16="http://schemas.microsoft.com/office/drawing/2014/main" id="{185595E7-6258-6C50-5045-22BA4D437B0F}"/>
              </a:ext>
            </a:extLst>
          </p:cNvPr>
          <p:cNvSpPr>
            <a:spLocks noGrp="1"/>
          </p:cNvSpPr>
          <p:nvPr>
            <p:ph type="sldNum" sz="quarter" idx="12"/>
          </p:nvPr>
        </p:nvSpPr>
        <p:spPr/>
        <p:txBody>
          <a:bodyPr/>
          <a:lstStyle/>
          <a:p>
            <a:fld id="{084F8F3A-E140-4965-B2AB-0A0183AFE5FF}" type="slidenum">
              <a:rPr lang="en-US" smtClean="0"/>
              <a:t>3</a:t>
            </a:fld>
            <a:endParaRPr lang="en-US" dirty="0"/>
          </a:p>
        </p:txBody>
      </p:sp>
      <p:sp>
        <p:nvSpPr>
          <p:cNvPr id="5" name="Content Placeholder 3">
            <a:extLst>
              <a:ext uri="{FF2B5EF4-FFF2-40B4-BE49-F238E27FC236}">
                <a16:creationId xmlns:a16="http://schemas.microsoft.com/office/drawing/2014/main" id="{2EB48325-1159-E9D9-98F0-EFEA011E6B8E}"/>
              </a:ext>
            </a:extLst>
          </p:cNvPr>
          <p:cNvSpPr txBox="1">
            <a:spLocks/>
          </p:cNvSpPr>
          <p:nvPr/>
        </p:nvSpPr>
        <p:spPr>
          <a:xfrm>
            <a:off x="749855" y="1769522"/>
            <a:ext cx="10984945" cy="488295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Font typeface="Wingdings 2" panose="05020102010507070707" pitchFamily="18" charset="2"/>
              <a:buNone/>
            </a:pPr>
            <a:r>
              <a:rPr lang="en-US" sz="2000" b="1" u="sng" dirty="0"/>
              <a:t>Objective</a:t>
            </a:r>
          </a:p>
          <a:p>
            <a:pPr>
              <a:spcBef>
                <a:spcPts val="0"/>
              </a:spcBef>
              <a:spcAft>
                <a:spcPts val="0"/>
              </a:spcAft>
            </a:pPr>
            <a:r>
              <a:rPr lang="en-US" sz="1900" dirty="0"/>
              <a:t>There is a growing need in the commercial vehicle weight enforcement to provide </a:t>
            </a:r>
            <a:r>
              <a:rPr lang="en-US" sz="1900" b="1" dirty="0">
                <a:solidFill>
                  <a:srgbClr val="FF0000"/>
                </a:solidFill>
              </a:rPr>
              <a:t>an automated way to enforce weight limits</a:t>
            </a:r>
            <a:r>
              <a:rPr lang="en-US" sz="1900" dirty="0"/>
              <a:t> to protect infrastructure, ensure truck safety, address limited law enforcement resources, and to be prepared for new technologies in trucking (autonomous trucks).</a:t>
            </a:r>
          </a:p>
          <a:p>
            <a:pPr>
              <a:spcBef>
                <a:spcPts val="0"/>
              </a:spcBef>
              <a:spcAft>
                <a:spcPts val="0"/>
              </a:spcAft>
            </a:pPr>
            <a:r>
              <a:rPr lang="en-US" sz="1900" dirty="0"/>
              <a:t>Vehicle WIM for weight enforcement has been proven at high and low speeds for 20+ years and led to HB44 section 2.25 being added.  Since then, </a:t>
            </a:r>
            <a:r>
              <a:rPr lang="en-US" sz="1900" b="1" dirty="0">
                <a:solidFill>
                  <a:srgbClr val="FF0000"/>
                </a:solidFill>
              </a:rPr>
              <a:t>technology has improved </a:t>
            </a:r>
            <a:r>
              <a:rPr lang="en-US" sz="1900" dirty="0"/>
              <a:t>and testing results have led to the proposed changes.  Automated weight enforcement benefits taxpayers, legally operating trucking companies, law enforcement, the motoring public and society in general.</a:t>
            </a:r>
          </a:p>
          <a:p>
            <a:pPr marL="0" indent="0">
              <a:spcBef>
                <a:spcPts val="0"/>
              </a:spcBef>
              <a:spcAft>
                <a:spcPts val="0"/>
              </a:spcAft>
              <a:buFont typeface="Wingdings 2" panose="05020102010507070707" pitchFamily="18" charset="2"/>
              <a:buNone/>
            </a:pPr>
            <a:endParaRPr lang="en-US" sz="1400" dirty="0"/>
          </a:p>
          <a:p>
            <a:pPr marL="0" indent="0">
              <a:spcBef>
                <a:spcPts val="0"/>
              </a:spcBef>
              <a:spcAft>
                <a:spcPts val="0"/>
              </a:spcAft>
              <a:buFont typeface="Wingdings 2" panose="05020102010507070707" pitchFamily="18" charset="2"/>
              <a:buNone/>
            </a:pPr>
            <a:r>
              <a:rPr lang="en-US" sz="2000" b="1" u="sng" dirty="0"/>
              <a:t>Progress</a:t>
            </a:r>
            <a:r>
              <a:rPr lang="en-US" sz="1800" b="1" u="sng" dirty="0"/>
              <a:t> to Date</a:t>
            </a:r>
          </a:p>
          <a:p>
            <a:pPr>
              <a:spcBef>
                <a:spcPts val="0"/>
              </a:spcBef>
              <a:spcAft>
                <a:spcPts val="0"/>
              </a:spcAft>
            </a:pPr>
            <a:r>
              <a:rPr lang="en-US" sz="1900" dirty="0"/>
              <a:t>Countries around the world have introduced automated weight enforcement since 2004 (China, Czech Republic, Russia, Hungary, France, Brazil).  Infrastructure protection and enforcement efficiency advantage.</a:t>
            </a:r>
          </a:p>
          <a:p>
            <a:pPr>
              <a:spcBef>
                <a:spcPts val="0"/>
              </a:spcBef>
              <a:spcAft>
                <a:spcPts val="0"/>
              </a:spcAft>
            </a:pPr>
            <a:r>
              <a:rPr lang="en-US" sz="1900" dirty="0"/>
              <a:t>States have been using ASTM E1318 Type III for around 20 years as a standard for vehicle enforcement screening with slightly wider tolerances</a:t>
            </a:r>
          </a:p>
          <a:p>
            <a:pPr>
              <a:spcBef>
                <a:spcPts val="0"/>
              </a:spcBef>
              <a:spcAft>
                <a:spcPts val="0"/>
              </a:spcAft>
            </a:pPr>
            <a:r>
              <a:rPr lang="en-US" sz="1900" dirty="0">
                <a:solidFill>
                  <a:srgbClr val="FF0000"/>
                </a:solidFill>
              </a:rPr>
              <a:t>Maryland SHA has managed an 18 site Virtual Weigh Station network since 2009 exceeding proposed improvements in areas where weigh stations aren’t feasible</a:t>
            </a:r>
          </a:p>
          <a:p>
            <a:pPr>
              <a:spcBef>
                <a:spcPts val="0"/>
              </a:spcBef>
              <a:spcAft>
                <a:spcPts val="0"/>
              </a:spcAft>
            </a:pPr>
            <a:r>
              <a:rPr lang="en-US" sz="1900" dirty="0">
                <a:solidFill>
                  <a:srgbClr val="FF0000"/>
                </a:solidFill>
              </a:rPr>
              <a:t>NYCDOT/C2SMART/Rutgers have been working on the Brooklyn-Queens Expressway (BQE) since 2019 to test weight accuracies, drive NYC legislation for ticketing OW violators, and establish submitted changes to protect this critical piece of infrastructure</a:t>
            </a:r>
          </a:p>
          <a:p>
            <a:pPr marL="0" indent="0">
              <a:spcBef>
                <a:spcPts val="0"/>
              </a:spcBef>
              <a:spcAft>
                <a:spcPts val="0"/>
              </a:spcAft>
              <a:buFont typeface="Wingdings 2" panose="05020102010507070707" pitchFamily="18" charset="2"/>
              <a:buNone/>
            </a:pPr>
            <a:endParaRPr lang="en-US" sz="1400" dirty="0"/>
          </a:p>
          <a:p>
            <a:pPr marL="0" indent="0">
              <a:spcBef>
                <a:spcPts val="0"/>
              </a:spcBef>
              <a:spcAft>
                <a:spcPts val="0"/>
              </a:spcAft>
              <a:buFont typeface="Wingdings 2" panose="05020102010507070707" pitchFamily="18" charset="2"/>
              <a:buNone/>
            </a:pPr>
            <a:endParaRPr lang="en-US" sz="1400" dirty="0"/>
          </a:p>
          <a:p>
            <a:pPr lvl="1">
              <a:spcBef>
                <a:spcPts val="0"/>
              </a:spcBef>
              <a:spcAft>
                <a:spcPts val="0"/>
              </a:spcAft>
            </a:pPr>
            <a:endParaRPr lang="en-US" sz="1600" dirty="0"/>
          </a:p>
          <a:p>
            <a:pPr lvl="1">
              <a:spcBef>
                <a:spcPts val="0"/>
              </a:spcBef>
              <a:spcAft>
                <a:spcPts val="0"/>
              </a:spcAft>
            </a:pPr>
            <a:endParaRPr lang="en-US" sz="1600" dirty="0"/>
          </a:p>
        </p:txBody>
      </p:sp>
    </p:spTree>
    <p:extLst>
      <p:ext uri="{BB962C8B-B14F-4D97-AF65-F5344CB8AC3E}">
        <p14:creationId xmlns:p14="http://schemas.microsoft.com/office/powerpoint/2010/main" val="163139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251E936-06C4-BFFB-3B90-2D4835C07B00}"/>
              </a:ext>
            </a:extLst>
          </p:cNvPr>
          <p:cNvSpPr>
            <a:spLocks noGrp="1"/>
          </p:cNvSpPr>
          <p:nvPr>
            <p:ph type="title"/>
          </p:nvPr>
        </p:nvSpPr>
        <p:spPr>
          <a:xfrm>
            <a:off x="597455" y="599726"/>
            <a:ext cx="10984945" cy="665657"/>
          </a:xfrm>
        </p:spPr>
        <p:txBody>
          <a:bodyPr>
            <a:normAutofit/>
          </a:bodyPr>
          <a:lstStyle/>
          <a:p>
            <a:r>
              <a:rPr lang="en-US" dirty="0"/>
              <a:t>Review of Overweight Percentages across the Nation</a:t>
            </a:r>
          </a:p>
        </p:txBody>
      </p:sp>
      <p:sp>
        <p:nvSpPr>
          <p:cNvPr id="4" name="Content Placeholder 3">
            <a:extLst>
              <a:ext uri="{FF2B5EF4-FFF2-40B4-BE49-F238E27FC236}">
                <a16:creationId xmlns:a16="http://schemas.microsoft.com/office/drawing/2014/main" id="{1C30E52B-84EE-7C69-1E0E-CF940A306621}"/>
              </a:ext>
            </a:extLst>
          </p:cNvPr>
          <p:cNvSpPr>
            <a:spLocks noGrp="1"/>
          </p:cNvSpPr>
          <p:nvPr>
            <p:ph idx="1"/>
          </p:nvPr>
        </p:nvSpPr>
        <p:spPr>
          <a:xfrm>
            <a:off x="597455" y="1323139"/>
            <a:ext cx="5486400" cy="5408965"/>
          </a:xfrm>
        </p:spPr>
        <p:txBody>
          <a:bodyPr>
            <a:normAutofit/>
          </a:bodyPr>
          <a:lstStyle/>
          <a:p>
            <a:pPr>
              <a:spcBef>
                <a:spcPts val="0"/>
              </a:spcBef>
            </a:pPr>
            <a:r>
              <a:rPr lang="en-US" sz="2000" dirty="0"/>
              <a:t>Per LTPP WIM data, the national average overweight percentage </a:t>
            </a:r>
            <a:br>
              <a:rPr lang="en-US" sz="2000" dirty="0"/>
            </a:br>
            <a:r>
              <a:rPr lang="en-US" sz="2000" dirty="0"/>
              <a:t>would be 13.21%.  </a:t>
            </a:r>
          </a:p>
          <a:p>
            <a:pPr>
              <a:spcBef>
                <a:spcPts val="0"/>
              </a:spcBef>
            </a:pPr>
            <a:r>
              <a:rPr lang="en-US" sz="2000" b="1" u="sng" dirty="0"/>
              <a:t>New Jersey:</a:t>
            </a:r>
            <a:r>
              <a:rPr lang="en-US" sz="2000" dirty="0"/>
              <a:t> Only </a:t>
            </a:r>
            <a:r>
              <a:rPr lang="en-US" sz="2000" b="1" dirty="0">
                <a:solidFill>
                  <a:srgbClr val="FF0000"/>
                </a:solidFill>
              </a:rPr>
              <a:t>6.4% of OW </a:t>
            </a:r>
            <a:r>
              <a:rPr lang="en-US" sz="2000" dirty="0"/>
              <a:t>trucks were identified at the stationary weighing stations across the entire states (compared to all the WIM stations).</a:t>
            </a:r>
          </a:p>
          <a:p>
            <a:pPr>
              <a:spcBef>
                <a:spcPts val="0"/>
              </a:spcBef>
            </a:pPr>
            <a:r>
              <a:rPr lang="en-US" sz="2000" b="1" u="sng" dirty="0"/>
              <a:t>New York City</a:t>
            </a:r>
            <a:r>
              <a:rPr lang="en-US" sz="2000" dirty="0"/>
              <a:t>: Only </a:t>
            </a:r>
            <a:r>
              <a:rPr lang="en-US" sz="2000" b="1" dirty="0">
                <a:solidFill>
                  <a:srgbClr val="FF0000"/>
                </a:solidFill>
              </a:rPr>
              <a:t>14.6% of OW </a:t>
            </a:r>
            <a:r>
              <a:rPr lang="en-US" sz="2000" dirty="0"/>
              <a:t>trucks were identified by the police along BQE corridor (compared to WIM station at BQE) </a:t>
            </a:r>
          </a:p>
        </p:txBody>
      </p:sp>
      <p:sp>
        <p:nvSpPr>
          <p:cNvPr id="21" name="Slide Number Placeholder 2">
            <a:extLst>
              <a:ext uri="{FF2B5EF4-FFF2-40B4-BE49-F238E27FC236}">
                <a16:creationId xmlns:a16="http://schemas.microsoft.com/office/drawing/2014/main" id="{0120773A-A235-0343-A592-A6D620AB4140}"/>
              </a:ext>
            </a:extLst>
          </p:cNvPr>
          <p:cNvSpPr>
            <a:spLocks noGrp="1"/>
          </p:cNvSpPr>
          <p:nvPr>
            <p:ph type="sldNum" sz="quarter" idx="12"/>
          </p:nvPr>
        </p:nvSpPr>
        <p:spPr/>
        <p:txBody>
          <a:bodyPr/>
          <a:lstStyle/>
          <a:p>
            <a:fld id="{6E3D2018-F399-4BDE-84D8-65D7E968CB5E}" type="slidenum">
              <a:rPr lang="en-US" smtClean="0"/>
              <a:pPr/>
              <a:t>4</a:t>
            </a:fld>
            <a:endParaRPr lang="en-US" dirty="0"/>
          </a:p>
        </p:txBody>
      </p:sp>
      <p:pic>
        <p:nvPicPr>
          <p:cNvPr id="27" name="Picture 26" descr="Map&#10;&#10;Description automatically generated">
            <a:extLst>
              <a:ext uri="{FF2B5EF4-FFF2-40B4-BE49-F238E27FC236}">
                <a16:creationId xmlns:a16="http://schemas.microsoft.com/office/drawing/2014/main" id="{F9249BB0-E45A-5769-60E2-E0E7D51817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5" t="4702" r="12756" b="17061"/>
          <a:stretch/>
        </p:blipFill>
        <p:spPr bwMode="auto">
          <a:xfrm>
            <a:off x="6096000" y="1397405"/>
            <a:ext cx="5486400" cy="3592968"/>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E0C43CB-1C53-3726-9A81-FCB589D48DE9}"/>
              </a:ext>
            </a:extLst>
          </p:cNvPr>
          <p:cNvSpPr txBox="1"/>
          <p:nvPr/>
        </p:nvSpPr>
        <p:spPr>
          <a:xfrm>
            <a:off x="6407099" y="4990373"/>
            <a:ext cx="5367808" cy="1077218"/>
          </a:xfrm>
          <a:prstGeom prst="rect">
            <a:avLst/>
          </a:prstGeom>
          <a:noFill/>
        </p:spPr>
        <p:txBody>
          <a:bodyPr wrap="square" rtlCol="0">
            <a:spAutoFit/>
          </a:bodyPr>
          <a:lstStyle/>
          <a:p>
            <a:r>
              <a:rPr lang="en-US" sz="3200" dirty="0">
                <a:solidFill>
                  <a:srgbClr val="FF0000"/>
                </a:solidFill>
              </a:rPr>
              <a:t>Need ubiquitous and effective OW Truck enforcement…</a:t>
            </a:r>
          </a:p>
        </p:txBody>
      </p:sp>
      <p:sp>
        <p:nvSpPr>
          <p:cNvPr id="5" name="TextBox 4">
            <a:extLst>
              <a:ext uri="{FF2B5EF4-FFF2-40B4-BE49-F238E27FC236}">
                <a16:creationId xmlns:a16="http://schemas.microsoft.com/office/drawing/2014/main" id="{E6A18737-2831-104D-4E0B-A858DC035EF2}"/>
              </a:ext>
            </a:extLst>
          </p:cNvPr>
          <p:cNvSpPr txBox="1"/>
          <p:nvPr/>
        </p:nvSpPr>
        <p:spPr>
          <a:xfrm>
            <a:off x="1095357" y="5022611"/>
            <a:ext cx="3855583" cy="1200329"/>
          </a:xfrm>
          <a:prstGeom prst="rect">
            <a:avLst/>
          </a:prstGeom>
          <a:noFill/>
        </p:spPr>
        <p:txBody>
          <a:bodyPr wrap="square" rtlCol="0">
            <a:spAutoFit/>
          </a:bodyPr>
          <a:lstStyle/>
          <a:p>
            <a:r>
              <a:rPr lang="en-US" sz="2400" b="1" dirty="0">
                <a:solidFill>
                  <a:srgbClr val="7030A0"/>
                </a:solidFill>
              </a:rPr>
              <a:t>Impossible to improve enforcement without updated WIM standards!</a:t>
            </a:r>
          </a:p>
        </p:txBody>
      </p:sp>
      <p:sp>
        <p:nvSpPr>
          <p:cNvPr id="6" name="Right Arrow 5">
            <a:extLst>
              <a:ext uri="{FF2B5EF4-FFF2-40B4-BE49-F238E27FC236}">
                <a16:creationId xmlns:a16="http://schemas.microsoft.com/office/drawing/2014/main" id="{BE4756D7-11BD-8E3A-8340-ABB19D9127D3}"/>
              </a:ext>
            </a:extLst>
          </p:cNvPr>
          <p:cNvSpPr/>
          <p:nvPr/>
        </p:nvSpPr>
        <p:spPr>
          <a:xfrm>
            <a:off x="5566611" y="5374105"/>
            <a:ext cx="541536" cy="48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18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250D-D9E4-AE4A-B57F-C05E8127550A}"/>
              </a:ext>
            </a:extLst>
          </p:cNvPr>
          <p:cNvSpPr>
            <a:spLocks noGrp="1"/>
          </p:cNvSpPr>
          <p:nvPr>
            <p:ph type="title"/>
          </p:nvPr>
        </p:nvSpPr>
        <p:spPr>
          <a:xfrm>
            <a:off x="597455" y="599726"/>
            <a:ext cx="10984946" cy="665657"/>
          </a:xfrm>
        </p:spPr>
        <p:txBody>
          <a:bodyPr>
            <a:normAutofit/>
          </a:bodyPr>
          <a:lstStyle/>
          <a:p>
            <a:r>
              <a:rPr lang="en-US" dirty="0"/>
              <a:t>2. Proof is in the pudding</a:t>
            </a:r>
            <a:endParaRPr lang="en-US" dirty="0">
              <a:solidFill>
                <a:srgbClr val="FF0000"/>
              </a:solidFill>
            </a:endParaRPr>
          </a:p>
        </p:txBody>
      </p:sp>
      <p:sp>
        <p:nvSpPr>
          <p:cNvPr id="3" name="Content Placeholder 2">
            <a:extLst>
              <a:ext uri="{FF2B5EF4-FFF2-40B4-BE49-F238E27FC236}">
                <a16:creationId xmlns:a16="http://schemas.microsoft.com/office/drawing/2014/main" id="{6F2E3074-2E45-C94E-A190-A18625997C5C}"/>
              </a:ext>
            </a:extLst>
          </p:cNvPr>
          <p:cNvSpPr>
            <a:spLocks noGrp="1"/>
          </p:cNvSpPr>
          <p:nvPr>
            <p:ph idx="1"/>
          </p:nvPr>
        </p:nvSpPr>
        <p:spPr>
          <a:xfrm>
            <a:off x="613497" y="2112635"/>
            <a:ext cx="4901090" cy="4550918"/>
          </a:xfrm>
          <a:noFill/>
        </p:spPr>
        <p:txBody>
          <a:bodyPr>
            <a:normAutofit/>
          </a:bodyPr>
          <a:lstStyle/>
          <a:p>
            <a:pPr>
              <a:spcBef>
                <a:spcPts val="0"/>
              </a:spcBef>
              <a:spcAft>
                <a:spcPts val="300"/>
              </a:spcAft>
            </a:pPr>
            <a:r>
              <a:rPr lang="en-US" sz="1600" dirty="0"/>
              <a:t>Four (4) Quartz sensors were installed in the center lane of the BQE Corridor in 2019.</a:t>
            </a:r>
          </a:p>
          <a:p>
            <a:pPr>
              <a:spcBef>
                <a:spcPts val="0"/>
              </a:spcBef>
              <a:spcAft>
                <a:spcPts val="300"/>
              </a:spcAft>
            </a:pPr>
            <a:r>
              <a:rPr lang="en-US" sz="1600" dirty="0">
                <a:solidFill>
                  <a:srgbClr val="FF0000"/>
                </a:solidFill>
              </a:rPr>
              <a:t>Quartz sensors were able to comply with accuracy requirements for all standards (ASTM, OIML, COST).</a:t>
            </a:r>
          </a:p>
          <a:p>
            <a:pPr>
              <a:spcBef>
                <a:spcPts val="0"/>
              </a:spcBef>
              <a:spcAft>
                <a:spcPts val="300"/>
              </a:spcAft>
              <a:buFont typeface="Wingdings 2" pitchFamily="2" charset="2"/>
              <a:buChar char=""/>
            </a:pPr>
            <a:r>
              <a:rPr lang="en-US" sz="1600" dirty="0"/>
              <a:t>The max. error for GVW is 4.4% which meets the max. tolerance of 6%.  The single axle and tandem axle meet the tolerance of 15% and 10%, respectively. </a:t>
            </a:r>
          </a:p>
          <a:p>
            <a:pPr>
              <a:spcBef>
                <a:spcPts val="0"/>
              </a:spcBef>
              <a:spcAft>
                <a:spcPts val="300"/>
              </a:spcAft>
              <a:buFont typeface="Wingdings 2" pitchFamily="2" charset="2"/>
              <a:buChar char=""/>
            </a:pPr>
            <a:r>
              <a:rPr lang="en-US" sz="1600" kern="0" dirty="0"/>
              <a:t>Accuracy varies depending on truck speed.  However, the speed variance could be eliminated by the optimization process.</a:t>
            </a:r>
          </a:p>
          <a:p>
            <a:pPr>
              <a:spcBef>
                <a:spcPts val="0"/>
              </a:spcBef>
              <a:spcAft>
                <a:spcPts val="300"/>
              </a:spcAft>
              <a:buFont typeface="Wingdings 2" pitchFamily="2" charset="2"/>
              <a:buChar char=""/>
            </a:pPr>
            <a:endParaRPr lang="en-US" sz="1600" dirty="0"/>
          </a:p>
        </p:txBody>
      </p:sp>
      <p:graphicFrame>
        <p:nvGraphicFramePr>
          <p:cNvPr id="6" name="Table 5">
            <a:extLst>
              <a:ext uri="{FF2B5EF4-FFF2-40B4-BE49-F238E27FC236}">
                <a16:creationId xmlns:a16="http://schemas.microsoft.com/office/drawing/2014/main" id="{2E9A63D7-3252-084C-8FED-AFEE0E191E45}"/>
              </a:ext>
            </a:extLst>
          </p:cNvPr>
          <p:cNvGraphicFramePr>
            <a:graphicFrameLocks noGrp="1"/>
          </p:cNvGraphicFramePr>
          <p:nvPr>
            <p:extLst>
              <p:ext uri="{D42A27DB-BD31-4B8C-83A1-F6EECF244321}">
                <p14:modId xmlns:p14="http://schemas.microsoft.com/office/powerpoint/2010/main" val="3831073108"/>
              </p:ext>
            </p:extLst>
          </p:nvPr>
        </p:nvGraphicFramePr>
        <p:xfrm>
          <a:off x="5550569" y="1321506"/>
          <a:ext cx="5979808" cy="3084264"/>
        </p:xfrm>
        <a:graphic>
          <a:graphicData uri="http://schemas.openxmlformats.org/drawingml/2006/table">
            <a:tbl>
              <a:tblPr firstRow="1" bandRow="1">
                <a:tableStyleId>{5C22544A-7EE6-4342-B048-85BDC9FD1C3A}</a:tableStyleId>
              </a:tblPr>
              <a:tblGrid>
                <a:gridCol w="1876926">
                  <a:extLst>
                    <a:ext uri="{9D8B030D-6E8A-4147-A177-3AD203B41FA5}">
                      <a16:colId xmlns:a16="http://schemas.microsoft.com/office/drawing/2014/main" val="1578564357"/>
                    </a:ext>
                  </a:extLst>
                </a:gridCol>
                <a:gridCol w="2235855">
                  <a:extLst>
                    <a:ext uri="{9D8B030D-6E8A-4147-A177-3AD203B41FA5}">
                      <a16:colId xmlns:a16="http://schemas.microsoft.com/office/drawing/2014/main" val="3016658382"/>
                    </a:ext>
                  </a:extLst>
                </a:gridCol>
                <a:gridCol w="725805">
                  <a:extLst>
                    <a:ext uri="{9D8B030D-6E8A-4147-A177-3AD203B41FA5}">
                      <a16:colId xmlns:a16="http://schemas.microsoft.com/office/drawing/2014/main" val="3381181298"/>
                    </a:ext>
                  </a:extLst>
                </a:gridCol>
                <a:gridCol w="555943">
                  <a:extLst>
                    <a:ext uri="{9D8B030D-6E8A-4147-A177-3AD203B41FA5}">
                      <a16:colId xmlns:a16="http://schemas.microsoft.com/office/drawing/2014/main" val="809525581"/>
                    </a:ext>
                  </a:extLst>
                </a:gridCol>
                <a:gridCol w="585279">
                  <a:extLst>
                    <a:ext uri="{9D8B030D-6E8A-4147-A177-3AD203B41FA5}">
                      <a16:colId xmlns:a16="http://schemas.microsoft.com/office/drawing/2014/main" val="3880043244"/>
                    </a:ext>
                  </a:extLst>
                </a:gridCol>
              </a:tblGrid>
              <a:tr h="359586">
                <a:tc>
                  <a:txBody>
                    <a:bodyPr/>
                    <a:lstStyle/>
                    <a:p>
                      <a:pPr algn="ctr"/>
                      <a:r>
                        <a:rPr lang="en-US" sz="1600" b="1" dirty="0">
                          <a:solidFill>
                            <a:schemeClr val="bg1"/>
                          </a:solidFill>
                          <a:latin typeface="Arial" panose="020B0604020202020204" pitchFamily="34" charset="0"/>
                          <a:cs typeface="Arial" panose="020B0604020202020204" pitchFamily="34" charset="0"/>
                        </a:rPr>
                        <a:t>Standards</a:t>
                      </a:r>
                    </a:p>
                  </a:txBody>
                  <a:tcPr/>
                </a:tc>
                <a:tc>
                  <a:txBody>
                    <a:bodyPr/>
                    <a:lstStyle/>
                    <a:p>
                      <a:pPr algn="ctr"/>
                      <a:endParaRPr lang="en-US" sz="1600"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600" b="1" dirty="0">
                          <a:solidFill>
                            <a:schemeClr val="bg1"/>
                          </a:solidFill>
                          <a:latin typeface="Arial" panose="020B0604020202020204" pitchFamily="34" charset="0"/>
                          <a:cs typeface="Arial" panose="020B0604020202020204" pitchFamily="34" charset="0"/>
                        </a:rPr>
                        <a:t>GVW</a:t>
                      </a:r>
                    </a:p>
                  </a:txBody>
                  <a:tcPr/>
                </a:tc>
                <a:tc>
                  <a:txBody>
                    <a:bodyPr/>
                    <a:lstStyle/>
                    <a:p>
                      <a:pPr algn="ctr"/>
                      <a:r>
                        <a:rPr lang="en-US" sz="1600" b="1" dirty="0" err="1">
                          <a:solidFill>
                            <a:schemeClr val="bg1"/>
                          </a:solidFill>
                          <a:latin typeface="Arial" panose="020B0604020202020204" pitchFamily="34" charset="0"/>
                          <a:cs typeface="Arial" panose="020B0604020202020204" pitchFamily="34" charset="0"/>
                        </a:rPr>
                        <a:t>Sgl</a:t>
                      </a:r>
                      <a:endParaRPr lang="en-US" sz="1600"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600" b="1" dirty="0">
                          <a:solidFill>
                            <a:schemeClr val="bg1"/>
                          </a:solidFill>
                          <a:latin typeface="Arial" panose="020B0604020202020204" pitchFamily="34" charset="0"/>
                          <a:cs typeface="Arial" panose="020B0604020202020204" pitchFamily="34" charset="0"/>
                        </a:rPr>
                        <a:t>Tan</a:t>
                      </a:r>
                    </a:p>
                  </a:txBody>
                  <a:tcPr/>
                </a:tc>
                <a:extLst>
                  <a:ext uri="{0D108BD9-81ED-4DB2-BD59-A6C34878D82A}">
                    <a16:rowId xmlns:a16="http://schemas.microsoft.com/office/drawing/2014/main" val="718066251"/>
                  </a:ext>
                </a:extLst>
              </a:tr>
              <a:tr h="0">
                <a:tc rowSpan="3">
                  <a:txBody>
                    <a:bodyPr/>
                    <a:lstStyle/>
                    <a:p>
                      <a:pPr algn="ctr"/>
                      <a:r>
                        <a:rPr lang="en-US" sz="1600" b="1" dirty="0">
                          <a:solidFill>
                            <a:schemeClr val="tx1"/>
                          </a:solidFill>
                          <a:latin typeface="Arial" panose="020B0604020202020204" pitchFamily="34" charset="0"/>
                          <a:cs typeface="Arial" panose="020B0604020202020204" pitchFamily="34" charset="0"/>
                        </a:rPr>
                        <a:t>Calibration (10/17/2020)</a:t>
                      </a:r>
                    </a:p>
                    <a:p>
                      <a:pPr algn="ctr"/>
                      <a:r>
                        <a:rPr lang="en-US" sz="1600" b="1" dirty="0">
                          <a:solidFill>
                            <a:schemeClr val="tx1"/>
                          </a:solidFill>
                          <a:latin typeface="Arial" panose="020B0604020202020204" pitchFamily="34" charset="0"/>
                          <a:cs typeface="Arial" panose="020B0604020202020204" pitchFamily="34" charset="0"/>
                        </a:rPr>
                        <a:t>- Trucks: C9, C9S, C6, C5</a:t>
                      </a:r>
                      <a:r>
                        <a:rPr lang="en-US" sz="1600" b="1" baseline="30000" dirty="0">
                          <a:solidFill>
                            <a:schemeClr val="tx1"/>
                          </a:solidFill>
                          <a:latin typeface="Arial" panose="020B0604020202020204" pitchFamily="34" charset="0"/>
                          <a:cs typeface="Arial" panose="020B0604020202020204" pitchFamily="34" charset="0"/>
                        </a:rPr>
                        <a:t>a</a:t>
                      </a:r>
                      <a:r>
                        <a:rPr lang="en-US" sz="1600" b="1" dirty="0">
                          <a:solidFill>
                            <a:schemeClr val="tx1"/>
                          </a:solidFill>
                          <a:latin typeface="Arial" panose="020B0604020202020204" pitchFamily="34" charset="0"/>
                          <a:cs typeface="Arial" panose="020B0604020202020204" pitchFamily="34" charset="0"/>
                        </a:rPr>
                        <a:t>, C5</a:t>
                      </a:r>
                      <a:r>
                        <a:rPr lang="en-US" sz="1600" b="1" baseline="30000" dirty="0">
                          <a:solidFill>
                            <a:schemeClr val="tx1"/>
                          </a:solidFill>
                          <a:latin typeface="Arial" panose="020B0604020202020204" pitchFamily="34" charset="0"/>
                          <a:cs typeface="Arial" panose="020B0604020202020204" pitchFamily="34" charset="0"/>
                        </a:rPr>
                        <a:t>b</a:t>
                      </a: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No. of Test</a:t>
                      </a:r>
                    </a:p>
                  </a:txBody>
                  <a:tcPr anchor="ctr"/>
                </a:tc>
                <a:tc>
                  <a:txBody>
                    <a:bodyPr/>
                    <a:lstStyle/>
                    <a:p>
                      <a:pPr marL="0" algn="ctr" defTabSz="914400" rtl="0" eaLnBrk="1" fontAlgn="ctr" latinLnBrk="0" hangingPunct="1"/>
                      <a:r>
                        <a:rPr lang="en-US" sz="1600" b="0" kern="1200" dirty="0">
                          <a:solidFill>
                            <a:schemeClr val="tx1"/>
                          </a:solidFill>
                          <a:latin typeface="Arial" panose="020B0604020202020204" pitchFamily="34" charset="0"/>
                          <a:ea typeface="+mn-ea"/>
                          <a:cs typeface="Arial" panose="020B0604020202020204" pitchFamily="34" charset="0"/>
                        </a:rPr>
                        <a:t>30</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30</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42</a:t>
                      </a:r>
                    </a:p>
                  </a:txBody>
                  <a:tcPr marL="9525" marR="9525" marT="9525" marB="0" anchor="ctr"/>
                </a:tc>
                <a:extLst>
                  <a:ext uri="{0D108BD9-81ED-4DB2-BD59-A6C34878D82A}">
                    <a16:rowId xmlns:a16="http://schemas.microsoft.com/office/drawing/2014/main" val="2763281230"/>
                  </a:ext>
                </a:extLst>
              </a:tr>
              <a:tr h="359586">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Max Error (%)</a:t>
                      </a:r>
                    </a:p>
                  </a:txBody>
                  <a:tcPr anchor="ctr"/>
                </a:tc>
                <a:tc>
                  <a:txBody>
                    <a:bodyPr/>
                    <a:lstStyle/>
                    <a:p>
                      <a:pPr marL="0" algn="ctr" defTabSz="914400" rtl="0" eaLnBrk="1" fontAlgn="ctr" latinLnBrk="0" hangingPunct="1"/>
                      <a:r>
                        <a:rPr lang="en-US" sz="1600" b="0" kern="1200" dirty="0">
                          <a:solidFill>
                            <a:schemeClr val="tx1"/>
                          </a:solidFill>
                          <a:latin typeface="Arial" panose="020B0604020202020204" pitchFamily="34" charset="0"/>
                          <a:ea typeface="+mn-ea"/>
                          <a:cs typeface="Arial" panose="020B0604020202020204" pitchFamily="34" charset="0"/>
                        </a:rPr>
                        <a:t>4.4</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12.4</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8.0</a:t>
                      </a:r>
                    </a:p>
                  </a:txBody>
                  <a:tcPr marL="9525" marR="9525" marT="9525" marB="0" anchor="ctr"/>
                </a:tc>
                <a:extLst>
                  <a:ext uri="{0D108BD9-81ED-4DB2-BD59-A6C34878D82A}">
                    <a16:rowId xmlns:a16="http://schemas.microsoft.com/office/drawing/2014/main" val="3646176103"/>
                  </a:ext>
                </a:extLst>
              </a:tr>
              <a:tr h="359586">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Compliance (%)</a:t>
                      </a:r>
                    </a:p>
                  </a:txBody>
                  <a:tcPr anchor="ctr"/>
                </a:tc>
                <a:tc>
                  <a:txBody>
                    <a:bodyPr/>
                    <a:lstStyle/>
                    <a:p>
                      <a:pPr marL="0" algn="ctr" defTabSz="914400" rtl="0" eaLnBrk="1" fontAlgn="ctr" latinLnBrk="0" hangingPunct="1"/>
                      <a:r>
                        <a:rPr lang="en-US" sz="1600" b="0" kern="1200" dirty="0">
                          <a:solidFill>
                            <a:schemeClr val="tx1"/>
                          </a:solidFill>
                          <a:latin typeface="Arial" panose="020B0604020202020204" pitchFamily="34" charset="0"/>
                          <a:ea typeface="+mn-ea"/>
                          <a:cs typeface="Arial" panose="020B0604020202020204" pitchFamily="34" charset="0"/>
                        </a:rPr>
                        <a:t>100</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panose="020B0604020202020204" pitchFamily="34" charset="0"/>
                          <a:cs typeface="Arial" panose="020B0604020202020204" pitchFamily="34" charset="0"/>
                        </a:rPr>
                        <a:t>100</a:t>
                      </a:r>
                    </a:p>
                  </a:txBody>
                  <a:tcPr marL="9525" marR="9525" marT="9525" marB="0" anchor="ctr"/>
                </a:tc>
                <a:extLst>
                  <a:ext uri="{0D108BD9-81ED-4DB2-BD59-A6C34878D82A}">
                    <a16:rowId xmlns:a16="http://schemas.microsoft.com/office/drawing/2014/main" val="3973537918"/>
                  </a:ext>
                </a:extLst>
              </a:tr>
              <a:tr h="359586">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RE</a:t>
                      </a:r>
                      <a:r>
                        <a:rPr lang="en-US" sz="1600" b="1" dirty="0">
                          <a:solidFill>
                            <a:schemeClr val="tx1"/>
                          </a:solidFill>
                          <a:latin typeface="Arial" panose="020B0604020202020204" pitchFamily="34" charset="0"/>
                          <a:cs typeface="Arial" panose="020B0604020202020204" pitchFamily="34" charset="0"/>
                        </a:rPr>
                        <a:t>-Calibration (12/07/2021)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 Trucks: C9, C7</a:t>
                      </a: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No. of Test </a:t>
                      </a:r>
                    </a:p>
                  </a:txBody>
                  <a:tcPr anchor="ctr"/>
                </a:tc>
                <a:tc>
                  <a:txBody>
                    <a:bodyPr/>
                    <a:lstStyle/>
                    <a:p>
                      <a:pPr marL="0" algn="ctr" defTabSz="914400" rtl="0" eaLnBrk="1" fontAlgn="ctr" latinLnBrk="0" hangingPunct="1"/>
                      <a:r>
                        <a:rPr lang="en-US" sz="1600" b="0" kern="1200" dirty="0">
                          <a:solidFill>
                            <a:schemeClr val="tx1"/>
                          </a:solidFill>
                          <a:latin typeface="Arial" panose="020B0604020202020204" pitchFamily="34" charset="0"/>
                          <a:ea typeface="+mn-ea"/>
                          <a:cs typeface="Arial" panose="020B0604020202020204" pitchFamily="34" charset="0"/>
                        </a:rPr>
                        <a:t>6</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panose="020B0604020202020204" pitchFamily="34" charset="0"/>
                          <a:cs typeface="Arial" panose="020B0604020202020204" pitchFamily="34" charset="0"/>
                        </a:rPr>
                        <a:t>9</a:t>
                      </a:r>
                    </a:p>
                  </a:txBody>
                  <a:tcPr marL="9525" marR="9525" marT="9525" marB="0" anchor="ctr"/>
                </a:tc>
                <a:extLst>
                  <a:ext uri="{0D108BD9-81ED-4DB2-BD59-A6C34878D82A}">
                    <a16:rowId xmlns:a16="http://schemas.microsoft.com/office/drawing/2014/main" val="4080292277"/>
                  </a:ext>
                </a:extLst>
              </a:tr>
              <a:tr h="359586">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Max Error (%)</a:t>
                      </a:r>
                    </a:p>
                  </a:txBody>
                  <a:tcPr anchor="ctr"/>
                </a:tc>
                <a:tc>
                  <a:txBody>
                    <a:bodyPr/>
                    <a:lstStyle/>
                    <a:p>
                      <a:pPr marL="0" algn="ctr" defTabSz="914400" rtl="0" eaLnBrk="1" fontAlgn="ctr" latinLnBrk="0" hangingPunct="1"/>
                      <a:r>
                        <a:rPr lang="en-US" sz="1600" b="0" kern="1200" dirty="0">
                          <a:solidFill>
                            <a:schemeClr val="tx1"/>
                          </a:solidFill>
                          <a:latin typeface="Arial" panose="020B0604020202020204" pitchFamily="34" charset="0"/>
                          <a:ea typeface="+mn-ea"/>
                          <a:cs typeface="Arial" panose="020B0604020202020204" pitchFamily="34" charset="0"/>
                        </a:rPr>
                        <a:t>4.7</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5.8</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9.6</a:t>
                      </a:r>
                    </a:p>
                  </a:txBody>
                  <a:tcPr marL="9525" marR="9525" marT="9525" marB="0" anchor="ctr"/>
                </a:tc>
                <a:extLst>
                  <a:ext uri="{0D108BD9-81ED-4DB2-BD59-A6C34878D82A}">
                    <a16:rowId xmlns:a16="http://schemas.microsoft.com/office/drawing/2014/main" val="4054297891"/>
                  </a:ext>
                </a:extLst>
              </a:tr>
              <a:tr h="359586">
                <a:tc vMerge="1">
                  <a:txBody>
                    <a:bodyPr/>
                    <a:lstStyle/>
                    <a:p>
                      <a:pPr algn="ct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Compliance (%)</a:t>
                      </a:r>
                    </a:p>
                  </a:txBody>
                  <a:tcPr anchor="ctr"/>
                </a:tc>
                <a:tc>
                  <a:txBody>
                    <a:bodyPr/>
                    <a:lstStyle/>
                    <a:p>
                      <a:pPr marL="0" algn="ctr" defTabSz="914400" rtl="0" eaLnBrk="1" fontAlgn="ctr" latinLnBrk="0" hangingPunct="1"/>
                      <a:r>
                        <a:rPr lang="en-US" sz="1600" b="0" kern="1200" dirty="0">
                          <a:solidFill>
                            <a:schemeClr val="tx1"/>
                          </a:solidFill>
                          <a:latin typeface="Arial" panose="020B0604020202020204" pitchFamily="34" charset="0"/>
                          <a:ea typeface="+mn-ea"/>
                          <a:cs typeface="Arial" panose="020B0604020202020204" pitchFamily="34" charset="0"/>
                        </a:rPr>
                        <a:t>100</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100</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100</a:t>
                      </a:r>
                    </a:p>
                  </a:txBody>
                  <a:tcPr marL="9525" marR="9525" marT="9525" marB="0" anchor="ctr"/>
                </a:tc>
                <a:extLst>
                  <a:ext uri="{0D108BD9-81ED-4DB2-BD59-A6C34878D82A}">
                    <a16:rowId xmlns:a16="http://schemas.microsoft.com/office/drawing/2014/main" val="690219115"/>
                  </a:ext>
                </a:extLst>
              </a:tr>
              <a:tr h="3595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ASTM E1318 Type III</a:t>
                      </a: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Target Accuracy at 95% Compliance</a:t>
                      </a:r>
                    </a:p>
                  </a:txBody>
                  <a:tcPr anchor="ctr"/>
                </a:tc>
                <a:tc>
                  <a:txBody>
                    <a:bodyPr/>
                    <a:lstStyle/>
                    <a:p>
                      <a:pPr marL="0" algn="ctr" defTabSz="914400" rtl="0" eaLnBrk="1" fontAlgn="ctr" latinLnBrk="0" hangingPunct="1"/>
                      <a:r>
                        <a:rPr lang="en-US" sz="1600" b="0" kern="1200" dirty="0">
                          <a:solidFill>
                            <a:schemeClr val="tx1"/>
                          </a:solidFill>
                          <a:latin typeface="Arial" panose="020B0604020202020204" pitchFamily="34" charset="0"/>
                          <a:ea typeface="+mn-ea"/>
                          <a:cs typeface="Arial" panose="020B0604020202020204" pitchFamily="34" charset="0"/>
                        </a:rPr>
                        <a:t>6%</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15%</a:t>
                      </a:r>
                    </a:p>
                  </a:txBody>
                  <a:tcPr marL="9525" marR="9525" marT="9525" marB="0" anchor="ctr"/>
                </a:tc>
                <a:tc>
                  <a:txBody>
                    <a:bodyPr/>
                    <a:lstStyle/>
                    <a:p>
                      <a:pPr algn="ctr" fontAlgn="ctr"/>
                      <a:r>
                        <a:rPr lang="en-US" sz="1600" b="0" i="0" u="none" strike="noStrike" dirty="0">
                          <a:solidFill>
                            <a:schemeClr val="tx1"/>
                          </a:solidFill>
                          <a:effectLst/>
                          <a:latin typeface="Arial" panose="020B0604020202020204" pitchFamily="34" charset="0"/>
                          <a:cs typeface="Arial" panose="020B0604020202020204" pitchFamily="34" charset="0"/>
                        </a:rPr>
                        <a:t>10%</a:t>
                      </a:r>
                    </a:p>
                  </a:txBody>
                  <a:tcPr marL="9525" marR="9525" marT="9525" marB="0" anchor="ctr"/>
                </a:tc>
                <a:extLst>
                  <a:ext uri="{0D108BD9-81ED-4DB2-BD59-A6C34878D82A}">
                    <a16:rowId xmlns:a16="http://schemas.microsoft.com/office/drawing/2014/main" val="3459582284"/>
                  </a:ext>
                </a:extLst>
              </a:tr>
            </a:tbl>
          </a:graphicData>
        </a:graphic>
      </p:graphicFrame>
      <p:sp>
        <p:nvSpPr>
          <p:cNvPr id="7" name="Content Placeholder 2">
            <a:extLst>
              <a:ext uri="{FF2B5EF4-FFF2-40B4-BE49-F238E27FC236}">
                <a16:creationId xmlns:a16="http://schemas.microsoft.com/office/drawing/2014/main" id="{F45F01C8-E04F-A84F-A361-587CB5FA61B0}"/>
              </a:ext>
            </a:extLst>
          </p:cNvPr>
          <p:cNvSpPr txBox="1">
            <a:spLocks/>
          </p:cNvSpPr>
          <p:nvPr/>
        </p:nvSpPr>
        <p:spPr>
          <a:xfrm>
            <a:off x="597455" y="4719322"/>
            <a:ext cx="6950150" cy="1049185"/>
          </a:xfrm>
          <a:prstGeom prst="rect">
            <a:avLst/>
          </a:prstGeom>
          <a:noFill/>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600" dirty="0"/>
              <a:t>Although the site included severe rutting, Quartz sensors met the accuracy and compliance for ASTM E1318 Type III. </a:t>
            </a:r>
          </a:p>
          <a:p>
            <a:r>
              <a:rPr lang="en-US" sz="1600" kern="0" dirty="0"/>
              <a:t>Routine calibration is highly recommended every 6 or 12 months.</a:t>
            </a:r>
          </a:p>
        </p:txBody>
      </p:sp>
      <p:pic>
        <p:nvPicPr>
          <p:cNvPr id="4" name="Picture 3">
            <a:extLst>
              <a:ext uri="{FF2B5EF4-FFF2-40B4-BE49-F238E27FC236}">
                <a16:creationId xmlns:a16="http://schemas.microsoft.com/office/drawing/2014/main" id="{BB5058AD-99EB-605A-18B2-5DD7AEB88512}"/>
              </a:ext>
            </a:extLst>
          </p:cNvPr>
          <p:cNvPicPr>
            <a:picLocks noChangeAspect="1"/>
          </p:cNvPicPr>
          <p:nvPr/>
        </p:nvPicPr>
        <p:blipFill rotWithShape="1">
          <a:blip r:embed="rId3"/>
          <a:srcRect t="13448"/>
          <a:stretch/>
        </p:blipFill>
        <p:spPr>
          <a:xfrm>
            <a:off x="7567977" y="4461893"/>
            <a:ext cx="3962400" cy="1741152"/>
          </a:xfrm>
          <a:prstGeom prst="rect">
            <a:avLst/>
          </a:prstGeom>
        </p:spPr>
      </p:pic>
      <p:sp>
        <p:nvSpPr>
          <p:cNvPr id="5" name="TextBox 4">
            <a:extLst>
              <a:ext uri="{FF2B5EF4-FFF2-40B4-BE49-F238E27FC236}">
                <a16:creationId xmlns:a16="http://schemas.microsoft.com/office/drawing/2014/main" id="{6330620D-F591-DEAC-FDAE-5CE82FC710BD}"/>
              </a:ext>
            </a:extLst>
          </p:cNvPr>
          <p:cNvSpPr txBox="1"/>
          <p:nvPr/>
        </p:nvSpPr>
        <p:spPr>
          <a:xfrm>
            <a:off x="942151" y="5640171"/>
            <a:ext cx="5843779" cy="584775"/>
          </a:xfrm>
          <a:prstGeom prst="rect">
            <a:avLst/>
          </a:prstGeom>
          <a:noFill/>
        </p:spPr>
        <p:txBody>
          <a:bodyPr wrap="none" rtlCol="0">
            <a:spAutoFit/>
          </a:bodyPr>
          <a:lstStyle/>
          <a:p>
            <a:r>
              <a:rPr lang="en-US" sz="3200" dirty="0">
                <a:solidFill>
                  <a:srgbClr val="FF0000"/>
                </a:solidFill>
              </a:rPr>
              <a:t>High Accuracy is Achievable Now!</a:t>
            </a:r>
          </a:p>
        </p:txBody>
      </p:sp>
      <p:sp>
        <p:nvSpPr>
          <p:cNvPr id="10" name="TextBox 9">
            <a:extLst>
              <a:ext uri="{FF2B5EF4-FFF2-40B4-BE49-F238E27FC236}">
                <a16:creationId xmlns:a16="http://schemas.microsoft.com/office/drawing/2014/main" id="{5299ECF3-0541-7201-4651-D1CC2134322C}"/>
              </a:ext>
            </a:extLst>
          </p:cNvPr>
          <p:cNvSpPr txBox="1"/>
          <p:nvPr/>
        </p:nvSpPr>
        <p:spPr>
          <a:xfrm>
            <a:off x="57525" y="6260591"/>
            <a:ext cx="5223872" cy="523220"/>
          </a:xfrm>
          <a:prstGeom prst="rect">
            <a:avLst/>
          </a:prstGeom>
          <a:noFill/>
        </p:spPr>
        <p:txBody>
          <a:bodyPr wrap="square" rtlCol="0">
            <a:spAutoFit/>
          </a:bodyPr>
          <a:lstStyle/>
          <a:p>
            <a:r>
              <a:rPr lang="en-US" sz="1400" u="sng" dirty="0"/>
              <a:t>(Notes for the Table</a:t>
            </a:r>
            <a:r>
              <a:rPr lang="en-US" sz="1400" dirty="0"/>
              <a:t>) C = FHWA Classification, e.g.,  C9 = Class 9, </a:t>
            </a:r>
            <a:br>
              <a:rPr lang="en-US" sz="1400" dirty="0"/>
            </a:br>
            <a:r>
              <a:rPr lang="en-US" sz="1400" dirty="0"/>
              <a:t>C9S = Class 9 Split Tandem, C5</a:t>
            </a:r>
            <a:r>
              <a:rPr lang="en-US" sz="1400" baseline="30000" dirty="0"/>
              <a:t>a</a:t>
            </a:r>
            <a:r>
              <a:rPr lang="en-US" sz="1400" dirty="0"/>
              <a:t>= bigger Class 5, C5</a:t>
            </a:r>
            <a:r>
              <a:rPr lang="en-US" sz="1400" baseline="30000" dirty="0"/>
              <a:t>b</a:t>
            </a:r>
            <a:r>
              <a:rPr lang="en-US" sz="1400" dirty="0"/>
              <a:t>= smaller Class 5</a:t>
            </a:r>
          </a:p>
        </p:txBody>
      </p:sp>
      <p:sp>
        <p:nvSpPr>
          <p:cNvPr id="13" name="TextBox 12">
            <a:extLst>
              <a:ext uri="{FF2B5EF4-FFF2-40B4-BE49-F238E27FC236}">
                <a16:creationId xmlns:a16="http://schemas.microsoft.com/office/drawing/2014/main" id="{31986208-4CD4-566D-9AC4-B264B81694A9}"/>
              </a:ext>
            </a:extLst>
          </p:cNvPr>
          <p:cNvSpPr txBox="1"/>
          <p:nvPr/>
        </p:nvSpPr>
        <p:spPr>
          <a:xfrm>
            <a:off x="597455" y="1262608"/>
            <a:ext cx="4901090" cy="954107"/>
          </a:xfrm>
          <a:prstGeom prst="rect">
            <a:avLst/>
          </a:prstGeom>
          <a:noFill/>
        </p:spPr>
        <p:txBody>
          <a:bodyPr wrap="square" rtlCol="0">
            <a:spAutoFit/>
          </a:bodyPr>
          <a:lstStyle/>
          <a:p>
            <a:r>
              <a:rPr lang="en-US" sz="2800" b="1" dirty="0"/>
              <a:t>WIM Testing Results 1 – NYCDOT BQE</a:t>
            </a:r>
          </a:p>
        </p:txBody>
      </p:sp>
      <p:sp>
        <p:nvSpPr>
          <p:cNvPr id="14" name="Slide Number Placeholder 3">
            <a:extLst>
              <a:ext uri="{FF2B5EF4-FFF2-40B4-BE49-F238E27FC236}">
                <a16:creationId xmlns:a16="http://schemas.microsoft.com/office/drawing/2014/main" id="{6C7BCDFE-BA34-A3BF-C417-5C322A014877}"/>
              </a:ext>
            </a:extLst>
          </p:cNvPr>
          <p:cNvSpPr>
            <a:spLocks noGrp="1"/>
          </p:cNvSpPr>
          <p:nvPr>
            <p:ph type="sldNum" sz="quarter" idx="12"/>
          </p:nvPr>
        </p:nvSpPr>
        <p:spPr>
          <a:xfrm>
            <a:off x="10555109" y="5857815"/>
            <a:ext cx="1027291" cy="365125"/>
          </a:xfrm>
        </p:spPr>
        <p:txBody>
          <a:bodyPr/>
          <a:lstStyle/>
          <a:p>
            <a:fld id="{084F8F3A-E140-4965-B2AB-0A0183AFE5FF}" type="slidenum">
              <a:rPr lang="en-US" smtClean="0"/>
              <a:t>5</a:t>
            </a:fld>
            <a:endParaRPr lang="en-US" dirty="0"/>
          </a:p>
        </p:txBody>
      </p:sp>
    </p:spTree>
    <p:extLst>
      <p:ext uri="{BB962C8B-B14F-4D97-AF65-F5344CB8AC3E}">
        <p14:creationId xmlns:p14="http://schemas.microsoft.com/office/powerpoint/2010/main" val="136802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251E936-06C4-BFFB-3B90-2D4835C07B00}"/>
              </a:ext>
            </a:extLst>
          </p:cNvPr>
          <p:cNvSpPr>
            <a:spLocks noGrp="1"/>
          </p:cNvSpPr>
          <p:nvPr>
            <p:ph type="title"/>
          </p:nvPr>
        </p:nvSpPr>
        <p:spPr/>
        <p:txBody>
          <a:bodyPr/>
          <a:lstStyle/>
          <a:p>
            <a:r>
              <a:rPr lang="en-US" dirty="0"/>
              <a:t>WIM Testing Results 2 - Maryland</a:t>
            </a:r>
          </a:p>
        </p:txBody>
      </p:sp>
      <p:sp>
        <p:nvSpPr>
          <p:cNvPr id="4" name="Content Placeholder 3">
            <a:extLst>
              <a:ext uri="{FF2B5EF4-FFF2-40B4-BE49-F238E27FC236}">
                <a16:creationId xmlns:a16="http://schemas.microsoft.com/office/drawing/2014/main" id="{8E5A552F-7178-3508-C232-D2C22D87F9D7}"/>
              </a:ext>
            </a:extLst>
          </p:cNvPr>
          <p:cNvSpPr>
            <a:spLocks noGrp="1"/>
          </p:cNvSpPr>
          <p:nvPr>
            <p:ph idx="1"/>
          </p:nvPr>
        </p:nvSpPr>
        <p:spPr>
          <a:xfrm>
            <a:off x="597455" y="1323139"/>
            <a:ext cx="10907779" cy="4882959"/>
          </a:xfrm>
        </p:spPr>
        <p:txBody>
          <a:bodyPr>
            <a:normAutofit/>
          </a:bodyPr>
          <a:lstStyle/>
          <a:p>
            <a:r>
              <a:rPr lang="en-US" dirty="0"/>
              <a:t>18 Sites Tested Every 6 months for last 8 years</a:t>
            </a:r>
          </a:p>
          <a:p>
            <a:pPr>
              <a:spcBef>
                <a:spcPts val="0"/>
              </a:spcBef>
              <a:spcAft>
                <a:spcPts val="300"/>
              </a:spcAft>
              <a:buFont typeface="Wingdings 2" pitchFamily="2" charset="2"/>
              <a:buChar char=""/>
            </a:pPr>
            <a:endParaRPr lang="en-US" sz="2400" dirty="0"/>
          </a:p>
          <a:p>
            <a:pPr lvl="1"/>
            <a:endParaRPr lang="en-US" dirty="0"/>
          </a:p>
          <a:p>
            <a:endParaRPr lang="en-US" dirty="0"/>
          </a:p>
        </p:txBody>
      </p:sp>
      <p:sp>
        <p:nvSpPr>
          <p:cNvPr id="2" name="Slide Number Placeholder 3">
            <a:extLst>
              <a:ext uri="{FF2B5EF4-FFF2-40B4-BE49-F238E27FC236}">
                <a16:creationId xmlns:a16="http://schemas.microsoft.com/office/drawing/2014/main" id="{E2704476-3E35-989E-3827-AC4A81247B59}"/>
              </a:ext>
            </a:extLst>
          </p:cNvPr>
          <p:cNvSpPr>
            <a:spLocks noGrp="1"/>
          </p:cNvSpPr>
          <p:nvPr>
            <p:ph type="sldNum" sz="quarter" idx="12"/>
          </p:nvPr>
        </p:nvSpPr>
        <p:spPr>
          <a:xfrm>
            <a:off x="10539869" y="5857815"/>
            <a:ext cx="1027291" cy="365125"/>
          </a:xfrm>
        </p:spPr>
        <p:txBody>
          <a:bodyPr/>
          <a:lstStyle/>
          <a:p>
            <a:fld id="{084F8F3A-E140-4965-B2AB-0A0183AFE5FF}" type="slidenum">
              <a:rPr lang="en-US" smtClean="0"/>
              <a:t>6</a:t>
            </a:fld>
            <a:endParaRPr lang="en-US" dirty="0"/>
          </a:p>
        </p:txBody>
      </p:sp>
      <p:pic>
        <p:nvPicPr>
          <p:cNvPr id="5" name="Picture 4">
            <a:extLst>
              <a:ext uri="{FF2B5EF4-FFF2-40B4-BE49-F238E27FC236}">
                <a16:creationId xmlns:a16="http://schemas.microsoft.com/office/drawing/2014/main" id="{EA4D7E0D-B476-D980-154A-6FE34AD8C35C}"/>
              </a:ext>
            </a:extLst>
          </p:cNvPr>
          <p:cNvPicPr>
            <a:picLocks noChangeAspect="1"/>
          </p:cNvPicPr>
          <p:nvPr/>
        </p:nvPicPr>
        <p:blipFill>
          <a:blip r:embed="rId3"/>
          <a:stretch>
            <a:fillRect/>
          </a:stretch>
        </p:blipFill>
        <p:spPr>
          <a:xfrm>
            <a:off x="6956162" y="1808342"/>
            <a:ext cx="5033143" cy="1945511"/>
          </a:xfrm>
          <a:prstGeom prst="rect">
            <a:avLst/>
          </a:prstGeom>
        </p:spPr>
      </p:pic>
      <p:sp>
        <p:nvSpPr>
          <p:cNvPr id="6" name="TextBox 5">
            <a:extLst>
              <a:ext uri="{FF2B5EF4-FFF2-40B4-BE49-F238E27FC236}">
                <a16:creationId xmlns:a16="http://schemas.microsoft.com/office/drawing/2014/main" id="{279BBB95-4D82-8DA6-6327-4F01F5FD73C1}"/>
              </a:ext>
            </a:extLst>
          </p:cNvPr>
          <p:cNvSpPr txBox="1"/>
          <p:nvPr/>
        </p:nvSpPr>
        <p:spPr>
          <a:xfrm>
            <a:off x="7206873" y="4806405"/>
            <a:ext cx="4609459" cy="1077218"/>
          </a:xfrm>
          <a:prstGeom prst="rect">
            <a:avLst/>
          </a:prstGeom>
          <a:noFill/>
        </p:spPr>
        <p:txBody>
          <a:bodyPr wrap="square" rtlCol="0">
            <a:spAutoFit/>
          </a:bodyPr>
          <a:lstStyle/>
          <a:p>
            <a:r>
              <a:rPr lang="en-US" sz="3200" dirty="0">
                <a:solidFill>
                  <a:srgbClr val="FF0000"/>
                </a:solidFill>
              </a:rPr>
              <a:t>100% Compliance with Form 15 submittal!</a:t>
            </a:r>
          </a:p>
        </p:txBody>
      </p:sp>
      <p:graphicFrame>
        <p:nvGraphicFramePr>
          <p:cNvPr id="7" name="Table 6">
            <a:extLst>
              <a:ext uri="{FF2B5EF4-FFF2-40B4-BE49-F238E27FC236}">
                <a16:creationId xmlns:a16="http://schemas.microsoft.com/office/drawing/2014/main" id="{39E5EE5A-6424-F959-31F0-A960E04EA6A2}"/>
              </a:ext>
            </a:extLst>
          </p:cNvPr>
          <p:cNvGraphicFramePr>
            <a:graphicFrameLocks noGrp="1"/>
          </p:cNvGraphicFramePr>
          <p:nvPr/>
        </p:nvGraphicFramePr>
        <p:xfrm>
          <a:off x="410840" y="1904571"/>
          <a:ext cx="6521228" cy="2067165"/>
        </p:xfrm>
        <a:graphic>
          <a:graphicData uri="http://schemas.openxmlformats.org/drawingml/2006/table">
            <a:tbl>
              <a:tblPr>
                <a:tableStyleId>{793D81CF-94F2-401A-BA57-92F5A7B2D0C5}</a:tableStyleId>
              </a:tblPr>
              <a:tblGrid>
                <a:gridCol w="697812">
                  <a:extLst>
                    <a:ext uri="{9D8B030D-6E8A-4147-A177-3AD203B41FA5}">
                      <a16:colId xmlns:a16="http://schemas.microsoft.com/office/drawing/2014/main" val="994629149"/>
                    </a:ext>
                  </a:extLst>
                </a:gridCol>
                <a:gridCol w="1308100">
                  <a:extLst>
                    <a:ext uri="{9D8B030D-6E8A-4147-A177-3AD203B41FA5}">
                      <a16:colId xmlns:a16="http://schemas.microsoft.com/office/drawing/2014/main" val="1984331540"/>
                    </a:ext>
                  </a:extLst>
                </a:gridCol>
                <a:gridCol w="1643779">
                  <a:extLst>
                    <a:ext uri="{9D8B030D-6E8A-4147-A177-3AD203B41FA5}">
                      <a16:colId xmlns:a16="http://schemas.microsoft.com/office/drawing/2014/main" val="2413853385"/>
                    </a:ext>
                  </a:extLst>
                </a:gridCol>
                <a:gridCol w="1491916">
                  <a:extLst>
                    <a:ext uri="{9D8B030D-6E8A-4147-A177-3AD203B41FA5}">
                      <a16:colId xmlns:a16="http://schemas.microsoft.com/office/drawing/2014/main" val="3710071049"/>
                    </a:ext>
                  </a:extLst>
                </a:gridCol>
                <a:gridCol w="1379621">
                  <a:extLst>
                    <a:ext uri="{9D8B030D-6E8A-4147-A177-3AD203B41FA5}">
                      <a16:colId xmlns:a16="http://schemas.microsoft.com/office/drawing/2014/main" val="829239217"/>
                    </a:ext>
                  </a:extLst>
                </a:gridCol>
              </a:tblGrid>
              <a:tr h="422156">
                <a:tc>
                  <a:txBody>
                    <a:bodyPr/>
                    <a:lstStyle/>
                    <a:p>
                      <a:pPr algn="ctr" fontAlgn="b"/>
                      <a:endParaRPr lang="en-US" sz="1600" b="1" i="0" u="none" strike="noStrike" dirty="0">
                        <a:solidFill>
                          <a:srgbClr val="000000"/>
                        </a:solidFill>
                        <a:effectLst/>
                        <a:latin typeface="+mn-lt"/>
                      </a:endParaRPr>
                    </a:p>
                    <a:p>
                      <a:pPr algn="ctr" fontAlgn="b"/>
                      <a:r>
                        <a:rPr lang="en-US" sz="1600" b="1" i="0" u="none" strike="noStrike" dirty="0">
                          <a:solidFill>
                            <a:srgbClr val="000000"/>
                          </a:solidFill>
                          <a:effectLst/>
                          <a:latin typeface="+mn-lt"/>
                        </a:rPr>
                        <a:t>Run</a:t>
                      </a:r>
                    </a:p>
                  </a:txBody>
                  <a:tcPr marL="9525" marR="9525" marT="9525" marB="0" anchor="ctr"/>
                </a:tc>
                <a:tc>
                  <a:txBody>
                    <a:bodyPr/>
                    <a:lstStyle/>
                    <a:p>
                      <a:pPr algn="ctr" fontAlgn="b"/>
                      <a:r>
                        <a:rPr lang="en-US" sz="1600" b="1" u="none" strike="noStrike" dirty="0">
                          <a:effectLst/>
                          <a:latin typeface="+mn-lt"/>
                        </a:rPr>
                        <a:t>Speed</a:t>
                      </a:r>
                      <a:br>
                        <a:rPr lang="en-US" sz="1600" b="1" u="none" strike="noStrike" dirty="0">
                          <a:effectLst/>
                          <a:latin typeface="+mn-lt"/>
                        </a:rPr>
                      </a:br>
                      <a:r>
                        <a:rPr lang="en-US" sz="1600" b="1" u="none" strike="noStrike" dirty="0">
                          <a:effectLst/>
                          <a:latin typeface="+mn-lt"/>
                        </a:rPr>
                        <a:t>(mph)</a:t>
                      </a:r>
                      <a:endParaRPr lang="en-US" sz="1600" b="1" i="0" u="none" strike="noStrike" dirty="0">
                        <a:solidFill>
                          <a:srgbClr val="000000"/>
                        </a:solidFill>
                        <a:effectLst/>
                        <a:latin typeface="+mn-lt"/>
                      </a:endParaRPr>
                    </a:p>
                  </a:txBody>
                  <a:tcPr marL="9525" marR="9525" marT="9525" marB="0" anchor="ctr"/>
                </a:tc>
                <a:tc>
                  <a:txBody>
                    <a:bodyPr/>
                    <a:lstStyle/>
                    <a:p>
                      <a:pPr algn="ctr" fontAlgn="b"/>
                      <a:r>
                        <a:rPr lang="en-US" sz="1600" b="1" u="none" strike="noStrike" dirty="0">
                          <a:effectLst/>
                          <a:latin typeface="+mn-lt"/>
                        </a:rPr>
                        <a:t>Measured</a:t>
                      </a:r>
                      <a:br>
                        <a:rPr lang="en-US" sz="1600" b="1" u="none" strike="noStrike" dirty="0">
                          <a:effectLst/>
                          <a:latin typeface="+mn-lt"/>
                        </a:rPr>
                      </a:br>
                      <a:r>
                        <a:rPr lang="en-US" sz="1600" b="1" u="none" strike="noStrike" dirty="0">
                          <a:effectLst/>
                          <a:latin typeface="+mn-lt"/>
                        </a:rPr>
                        <a:t>GVW (kips)</a:t>
                      </a:r>
                      <a:endParaRPr lang="en-US" sz="1600" b="1" i="0" u="none" strike="noStrike" dirty="0">
                        <a:solidFill>
                          <a:srgbClr val="000000"/>
                        </a:solidFill>
                        <a:effectLst/>
                        <a:latin typeface="+mn-lt"/>
                      </a:endParaRPr>
                    </a:p>
                  </a:txBody>
                  <a:tcPr marL="9525" marR="9525" marT="9525" marB="0" anchor="ctr"/>
                </a:tc>
                <a:tc>
                  <a:txBody>
                    <a:bodyPr/>
                    <a:lstStyle/>
                    <a:p>
                      <a:pPr algn="ctr" fontAlgn="b"/>
                      <a:r>
                        <a:rPr lang="en-US" sz="1600" b="1" u="none" strike="noStrike" dirty="0">
                          <a:effectLst/>
                          <a:latin typeface="+mn-lt"/>
                        </a:rPr>
                        <a:t>Target</a:t>
                      </a:r>
                      <a:br>
                        <a:rPr lang="en-US" sz="1600" b="1" u="none" strike="noStrike" dirty="0">
                          <a:effectLst/>
                          <a:latin typeface="+mn-lt"/>
                        </a:rPr>
                      </a:br>
                      <a:r>
                        <a:rPr lang="en-US" sz="1600" b="1" u="none" strike="noStrike" dirty="0">
                          <a:effectLst/>
                          <a:latin typeface="+mn-lt"/>
                        </a:rPr>
                        <a:t>GVW (kips)</a:t>
                      </a:r>
                      <a:endParaRPr lang="en-US" sz="1600" b="1" i="0" u="none" strike="noStrike" dirty="0">
                        <a:solidFill>
                          <a:srgbClr val="000000"/>
                        </a:solidFill>
                        <a:effectLst/>
                        <a:latin typeface="+mn-lt"/>
                      </a:endParaRPr>
                    </a:p>
                  </a:txBody>
                  <a:tcPr marL="9525" marR="9525" marT="9525" marB="0" anchor="ctr"/>
                </a:tc>
                <a:tc>
                  <a:txBody>
                    <a:bodyPr/>
                    <a:lstStyle/>
                    <a:p>
                      <a:pPr algn="ctr" fontAlgn="b"/>
                      <a:r>
                        <a:rPr lang="en-US" sz="1600" b="1" u="none" strike="noStrike" dirty="0">
                          <a:effectLst/>
                          <a:latin typeface="+mn-lt"/>
                        </a:rPr>
                        <a:t>Error</a:t>
                      </a:r>
                      <a:endParaRPr lang="en-US" sz="16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437254666"/>
                  </a:ext>
                </a:extLst>
              </a:tr>
              <a:tr h="313992">
                <a:tc>
                  <a:txBody>
                    <a:bodyPr/>
                    <a:lstStyle/>
                    <a:p>
                      <a:pPr algn="ctr" fontAlgn="b"/>
                      <a:r>
                        <a:rPr lang="en-US" sz="1600" u="none" strike="noStrike" dirty="0">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51.4</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68,720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69,140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-0.61%</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83068560"/>
                  </a:ext>
                </a:extLst>
              </a:tr>
              <a:tr h="313992">
                <a:tc>
                  <a:txBody>
                    <a:bodyPr/>
                    <a:lstStyle/>
                    <a:p>
                      <a:pPr algn="ctr" fontAlgn="b"/>
                      <a:r>
                        <a:rPr lang="en-US" sz="1600" u="none" strike="noStrike">
                          <a:effectLst/>
                          <a:latin typeface="+mn-lt"/>
                        </a:rPr>
                        <a:t>2</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57.8</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67,090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69,140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-2.96%</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808668297"/>
                  </a:ext>
                </a:extLst>
              </a:tr>
              <a:tr h="313992">
                <a:tc>
                  <a:txBody>
                    <a:bodyPr/>
                    <a:lstStyle/>
                    <a:p>
                      <a:pPr algn="ctr" fontAlgn="b"/>
                      <a:r>
                        <a:rPr lang="en-US" sz="1600" u="none" strike="noStrike">
                          <a:effectLst/>
                          <a:latin typeface="+mn-lt"/>
                        </a:rPr>
                        <a:t>3</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60.4</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66,420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69,140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a:effectLst/>
                          <a:latin typeface="+mn-lt"/>
                        </a:rPr>
                        <a:t>-3.93%</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65773086"/>
                  </a:ext>
                </a:extLst>
              </a:tr>
              <a:tr h="313992">
                <a:tc>
                  <a:txBody>
                    <a:bodyPr/>
                    <a:lstStyle/>
                    <a:p>
                      <a:pPr algn="ctr" fontAlgn="b"/>
                      <a:r>
                        <a:rPr lang="en-US" sz="1600" u="none" strike="noStrike">
                          <a:effectLst/>
                          <a:latin typeface="+mn-lt"/>
                        </a:rPr>
                        <a:t>4</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u="none" strike="noStrike">
                          <a:effectLst/>
                          <a:latin typeface="+mn-lt"/>
                        </a:rPr>
                        <a:t>57.6</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67,160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69,140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a:effectLst/>
                          <a:latin typeface="+mn-lt"/>
                        </a:rPr>
                        <a:t>-2.86%</a:t>
                      </a: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989944408"/>
                  </a:ext>
                </a:extLst>
              </a:tr>
              <a:tr h="313992">
                <a:tc>
                  <a:txBody>
                    <a:bodyPr/>
                    <a:lstStyle/>
                    <a:p>
                      <a:pPr algn="ctr" fontAlgn="b"/>
                      <a:r>
                        <a:rPr lang="en-US" sz="1600" u="none" strike="noStrike">
                          <a:effectLst/>
                          <a:latin typeface="+mn-lt"/>
                        </a:rPr>
                        <a:t>5</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u="none" strike="noStrike">
                          <a:effectLst/>
                          <a:latin typeface="+mn-lt"/>
                        </a:rPr>
                        <a:t>62</a:t>
                      </a:r>
                      <a:endParaRPr lang="en-US" sz="1600" b="0" i="0" u="none" strike="noStrike">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68,450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69,140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u="none" strike="noStrike" dirty="0">
                          <a:effectLst/>
                          <a:latin typeface="+mn-lt"/>
                        </a:rPr>
                        <a:t>-1.00%</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4151468"/>
                  </a:ext>
                </a:extLst>
              </a:tr>
            </a:tbl>
          </a:graphicData>
        </a:graphic>
      </p:graphicFrame>
      <p:sp>
        <p:nvSpPr>
          <p:cNvPr id="8" name="TextBox 7">
            <a:extLst>
              <a:ext uri="{FF2B5EF4-FFF2-40B4-BE49-F238E27FC236}">
                <a16:creationId xmlns:a16="http://schemas.microsoft.com/office/drawing/2014/main" id="{7DF49301-9CB7-E1D0-974C-5C263CC96E50}"/>
              </a:ext>
            </a:extLst>
          </p:cNvPr>
          <p:cNvSpPr txBox="1"/>
          <p:nvPr/>
        </p:nvSpPr>
        <p:spPr>
          <a:xfrm>
            <a:off x="7179643" y="3728905"/>
            <a:ext cx="3637354" cy="646331"/>
          </a:xfrm>
          <a:prstGeom prst="rect">
            <a:avLst/>
          </a:prstGeom>
          <a:noFill/>
        </p:spPr>
        <p:txBody>
          <a:bodyPr wrap="square" rtlCol="0">
            <a:spAutoFit/>
          </a:bodyPr>
          <a:lstStyle/>
          <a:p>
            <a:pPr marL="285750" indent="-285750">
              <a:buFont typeface="Arial" panose="020B0604020202020204" pitchFamily="34" charset="0"/>
              <a:buChar char="•"/>
            </a:pPr>
            <a:r>
              <a:rPr lang="en-US" dirty="0"/>
              <a:t>Max Error = 3.93% &lt; 6%</a:t>
            </a:r>
          </a:p>
          <a:p>
            <a:pPr marL="285750" indent="-285750">
              <a:buFont typeface="Arial" panose="020B0604020202020204" pitchFamily="34" charset="0"/>
              <a:buChar char="•"/>
            </a:pPr>
            <a:r>
              <a:rPr lang="en-US" dirty="0"/>
              <a:t>= 100% Compliance</a:t>
            </a:r>
          </a:p>
        </p:txBody>
      </p:sp>
      <p:sp>
        <p:nvSpPr>
          <p:cNvPr id="9" name="Rounded Rectangle 8">
            <a:extLst>
              <a:ext uri="{FF2B5EF4-FFF2-40B4-BE49-F238E27FC236}">
                <a16:creationId xmlns:a16="http://schemas.microsoft.com/office/drawing/2014/main" id="{310052D2-D2B7-56AF-8B38-956242ACF9F1}"/>
              </a:ext>
            </a:extLst>
          </p:cNvPr>
          <p:cNvSpPr/>
          <p:nvPr/>
        </p:nvSpPr>
        <p:spPr>
          <a:xfrm>
            <a:off x="172215" y="1741313"/>
            <a:ext cx="1071154" cy="434005"/>
          </a:xfrm>
          <a:prstGeom prst="roundRect">
            <a:avLst>
              <a:gd name="adj"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US-50E</a:t>
            </a:r>
          </a:p>
        </p:txBody>
      </p:sp>
      <p:graphicFrame>
        <p:nvGraphicFramePr>
          <p:cNvPr id="10" name="Table 9">
            <a:extLst>
              <a:ext uri="{FF2B5EF4-FFF2-40B4-BE49-F238E27FC236}">
                <a16:creationId xmlns:a16="http://schemas.microsoft.com/office/drawing/2014/main" id="{4D974A19-6332-F2AB-1B66-32E9F1E971FE}"/>
              </a:ext>
            </a:extLst>
          </p:cNvPr>
          <p:cNvGraphicFramePr>
            <a:graphicFrameLocks noGrp="1"/>
          </p:cNvGraphicFramePr>
          <p:nvPr/>
        </p:nvGraphicFramePr>
        <p:xfrm>
          <a:off x="410840" y="4190570"/>
          <a:ext cx="6521228" cy="2067165"/>
        </p:xfrm>
        <a:graphic>
          <a:graphicData uri="http://schemas.openxmlformats.org/drawingml/2006/table">
            <a:tbl>
              <a:tblPr>
                <a:tableStyleId>{793D81CF-94F2-401A-BA57-92F5A7B2D0C5}</a:tableStyleId>
              </a:tblPr>
              <a:tblGrid>
                <a:gridCol w="697812">
                  <a:extLst>
                    <a:ext uri="{9D8B030D-6E8A-4147-A177-3AD203B41FA5}">
                      <a16:colId xmlns:a16="http://schemas.microsoft.com/office/drawing/2014/main" val="994629149"/>
                    </a:ext>
                  </a:extLst>
                </a:gridCol>
                <a:gridCol w="1308100">
                  <a:extLst>
                    <a:ext uri="{9D8B030D-6E8A-4147-A177-3AD203B41FA5}">
                      <a16:colId xmlns:a16="http://schemas.microsoft.com/office/drawing/2014/main" val="1984331540"/>
                    </a:ext>
                  </a:extLst>
                </a:gridCol>
                <a:gridCol w="1643779">
                  <a:extLst>
                    <a:ext uri="{9D8B030D-6E8A-4147-A177-3AD203B41FA5}">
                      <a16:colId xmlns:a16="http://schemas.microsoft.com/office/drawing/2014/main" val="2413853385"/>
                    </a:ext>
                  </a:extLst>
                </a:gridCol>
                <a:gridCol w="1491916">
                  <a:extLst>
                    <a:ext uri="{9D8B030D-6E8A-4147-A177-3AD203B41FA5}">
                      <a16:colId xmlns:a16="http://schemas.microsoft.com/office/drawing/2014/main" val="3710071049"/>
                    </a:ext>
                  </a:extLst>
                </a:gridCol>
                <a:gridCol w="1379621">
                  <a:extLst>
                    <a:ext uri="{9D8B030D-6E8A-4147-A177-3AD203B41FA5}">
                      <a16:colId xmlns:a16="http://schemas.microsoft.com/office/drawing/2014/main" val="829239217"/>
                    </a:ext>
                  </a:extLst>
                </a:gridCol>
              </a:tblGrid>
              <a:tr h="422156">
                <a:tc>
                  <a:txBody>
                    <a:bodyPr/>
                    <a:lstStyle/>
                    <a:p>
                      <a:pPr algn="ctr" fontAlgn="b"/>
                      <a:endParaRPr lang="en-US" sz="1600" b="1" i="0" u="none" strike="noStrike" dirty="0">
                        <a:solidFill>
                          <a:srgbClr val="000000"/>
                        </a:solidFill>
                        <a:effectLst/>
                        <a:latin typeface="+mn-lt"/>
                      </a:endParaRPr>
                    </a:p>
                    <a:p>
                      <a:pPr algn="ctr" fontAlgn="b"/>
                      <a:r>
                        <a:rPr lang="en-US" sz="1600" b="1" i="0" u="none" strike="noStrike" dirty="0">
                          <a:solidFill>
                            <a:srgbClr val="000000"/>
                          </a:solidFill>
                          <a:effectLst/>
                          <a:latin typeface="+mn-lt"/>
                        </a:rPr>
                        <a:t>Run</a:t>
                      </a:r>
                    </a:p>
                  </a:txBody>
                  <a:tcPr marL="9525" marR="9525" marT="9525" marB="0" anchor="ctr">
                    <a:noFill/>
                  </a:tcPr>
                </a:tc>
                <a:tc>
                  <a:txBody>
                    <a:bodyPr/>
                    <a:lstStyle/>
                    <a:p>
                      <a:pPr algn="ctr" fontAlgn="b"/>
                      <a:r>
                        <a:rPr lang="en-US" sz="1600" b="1" u="none" strike="noStrike" dirty="0">
                          <a:effectLst/>
                          <a:latin typeface="+mn-lt"/>
                        </a:rPr>
                        <a:t>Speed</a:t>
                      </a:r>
                      <a:br>
                        <a:rPr lang="en-US" sz="1600" b="1" u="none" strike="noStrike" dirty="0">
                          <a:effectLst/>
                          <a:latin typeface="+mn-lt"/>
                        </a:rPr>
                      </a:br>
                      <a:r>
                        <a:rPr lang="en-US" sz="1600" b="1" u="none" strike="noStrike" dirty="0">
                          <a:effectLst/>
                          <a:latin typeface="+mn-lt"/>
                        </a:rPr>
                        <a:t>(mph)</a:t>
                      </a: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b"/>
                      <a:r>
                        <a:rPr lang="en-US" sz="1600" b="1" u="none" strike="noStrike" dirty="0">
                          <a:effectLst/>
                          <a:latin typeface="+mn-lt"/>
                        </a:rPr>
                        <a:t>Measured</a:t>
                      </a:r>
                      <a:br>
                        <a:rPr lang="en-US" sz="1600" b="1" u="none" strike="noStrike" dirty="0">
                          <a:effectLst/>
                          <a:latin typeface="+mn-lt"/>
                        </a:rPr>
                      </a:br>
                      <a:r>
                        <a:rPr lang="en-US" sz="1600" b="1" u="none" strike="noStrike" dirty="0">
                          <a:effectLst/>
                          <a:latin typeface="+mn-lt"/>
                        </a:rPr>
                        <a:t>GVW (kips)</a:t>
                      </a: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b"/>
                      <a:r>
                        <a:rPr lang="en-US" sz="1600" b="1" u="none" strike="noStrike" dirty="0">
                          <a:effectLst/>
                          <a:latin typeface="+mn-lt"/>
                        </a:rPr>
                        <a:t>Target</a:t>
                      </a:r>
                      <a:br>
                        <a:rPr lang="en-US" sz="1600" b="1" u="none" strike="noStrike" dirty="0">
                          <a:effectLst/>
                          <a:latin typeface="+mn-lt"/>
                        </a:rPr>
                      </a:br>
                      <a:r>
                        <a:rPr lang="en-US" sz="1600" b="1" u="none" strike="noStrike" dirty="0">
                          <a:effectLst/>
                          <a:latin typeface="+mn-lt"/>
                        </a:rPr>
                        <a:t>GVW (kips)</a:t>
                      </a: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b"/>
                      <a:r>
                        <a:rPr lang="en-US" sz="1600" b="1" u="none" strike="noStrike" dirty="0">
                          <a:effectLst/>
                          <a:latin typeface="+mn-lt"/>
                        </a:rPr>
                        <a:t>Error</a:t>
                      </a:r>
                      <a:endParaRPr lang="en-US" sz="16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3437254666"/>
                  </a:ext>
                </a:extLst>
              </a:tr>
              <a:tr h="313992">
                <a:tc>
                  <a:txBody>
                    <a:bodyPr/>
                    <a:lstStyle/>
                    <a:p>
                      <a:pPr algn="ctr" fontAlgn="b"/>
                      <a:r>
                        <a:rPr lang="en-US" sz="1600" u="none" strike="noStrike" dirty="0">
                          <a:effectLst/>
                          <a:latin typeface="+mn-lt"/>
                        </a:rPr>
                        <a:t>1</a:t>
                      </a:r>
                      <a:endParaRPr lang="en-US" sz="1600" b="0" i="0" u="none" strike="noStrike" dirty="0">
                        <a:solidFill>
                          <a:srgbClr val="000000"/>
                        </a:solidFill>
                        <a:effectLst/>
                        <a:latin typeface="+mn-lt"/>
                      </a:endParaRPr>
                    </a:p>
                  </a:txBody>
                  <a:tcPr marL="9525" marR="9525" marT="9525" marB="0" anchor="ctr">
                    <a:noFill/>
                  </a:tcPr>
                </a:tc>
                <a:tc>
                  <a:txBody>
                    <a:bodyPr/>
                    <a:lstStyle/>
                    <a:p>
                      <a:pPr algn="ctr" fontAlgn="b"/>
                      <a:r>
                        <a:rPr lang="en-US" sz="1600" b="0" i="0" u="none" strike="noStrike" dirty="0">
                          <a:solidFill>
                            <a:srgbClr val="000000"/>
                          </a:solidFill>
                          <a:effectLst/>
                          <a:latin typeface="+mn-lt"/>
                        </a:rPr>
                        <a:t>56.5</a:t>
                      </a:r>
                    </a:p>
                  </a:txBody>
                  <a:tcPr marL="9525" marR="9525" marT="9525" marB="0" anchor="ctr">
                    <a:noFill/>
                  </a:tcPr>
                </a:tc>
                <a:tc>
                  <a:txBody>
                    <a:bodyPr/>
                    <a:lstStyle/>
                    <a:p>
                      <a:pPr algn="ctr" fontAlgn="b"/>
                      <a:r>
                        <a:rPr lang="en-US" sz="1600" b="0" i="0" u="none" strike="noStrike" dirty="0">
                          <a:solidFill>
                            <a:srgbClr val="000000"/>
                          </a:solidFill>
                          <a:effectLst/>
                          <a:latin typeface="+mn-lt"/>
                        </a:rPr>
                        <a:t>75,710</a:t>
                      </a:r>
                    </a:p>
                  </a:txBody>
                  <a:tcPr marL="9525" marR="9525" marT="9525" marB="0" anchor="ctr">
                    <a:noFill/>
                  </a:tcPr>
                </a:tc>
                <a:tc>
                  <a:txBody>
                    <a:bodyPr/>
                    <a:lstStyle/>
                    <a:p>
                      <a:pPr algn="ctr" fontAlgn="b"/>
                      <a:r>
                        <a:rPr lang="en-US" sz="1600" b="0" i="0" u="none" strike="noStrike" dirty="0">
                          <a:solidFill>
                            <a:srgbClr val="000000"/>
                          </a:solidFill>
                          <a:effectLst/>
                          <a:latin typeface="+mn-lt"/>
                        </a:rPr>
                        <a:t>75,920</a:t>
                      </a:r>
                    </a:p>
                  </a:txBody>
                  <a:tcPr marL="9525" marR="9525" marT="9525" marB="0" anchor="ctr">
                    <a:noFill/>
                  </a:tcPr>
                </a:tc>
                <a:tc>
                  <a:txBody>
                    <a:bodyPr/>
                    <a:lstStyle/>
                    <a:p>
                      <a:pPr algn="ctr" fontAlgn="b"/>
                      <a:r>
                        <a:rPr lang="en-US" sz="1600" b="0" i="0" u="none" strike="noStrike" dirty="0">
                          <a:solidFill>
                            <a:srgbClr val="000000"/>
                          </a:solidFill>
                          <a:effectLst/>
                          <a:latin typeface="+mn-lt"/>
                        </a:rPr>
                        <a:t>-0.28%</a:t>
                      </a:r>
                    </a:p>
                  </a:txBody>
                  <a:tcPr marL="9525" marR="9525" marT="9525" marB="0" anchor="ctr">
                    <a:noFill/>
                  </a:tcPr>
                </a:tc>
                <a:extLst>
                  <a:ext uri="{0D108BD9-81ED-4DB2-BD59-A6C34878D82A}">
                    <a16:rowId xmlns:a16="http://schemas.microsoft.com/office/drawing/2014/main" val="1983068560"/>
                  </a:ext>
                </a:extLst>
              </a:tr>
              <a:tr h="313992">
                <a:tc>
                  <a:txBody>
                    <a:bodyPr/>
                    <a:lstStyle/>
                    <a:p>
                      <a:pPr algn="ctr" fontAlgn="b"/>
                      <a:r>
                        <a:rPr lang="en-US" sz="1600" u="none" strike="noStrike">
                          <a:effectLst/>
                          <a:latin typeface="+mn-lt"/>
                        </a:rPr>
                        <a:t>2</a:t>
                      </a:r>
                      <a:endParaRPr lang="en-US" sz="1600" b="0" i="0" u="none" strike="noStrike">
                        <a:solidFill>
                          <a:srgbClr val="000000"/>
                        </a:solidFill>
                        <a:effectLst/>
                        <a:latin typeface="+mn-lt"/>
                      </a:endParaRPr>
                    </a:p>
                  </a:txBody>
                  <a:tcPr marL="9525" marR="9525" marT="9525" marB="0" anchor="ctr">
                    <a:noFill/>
                  </a:tcPr>
                </a:tc>
                <a:tc>
                  <a:txBody>
                    <a:bodyPr/>
                    <a:lstStyle/>
                    <a:p>
                      <a:pPr algn="ctr" fontAlgn="b"/>
                      <a:r>
                        <a:rPr lang="en-US" sz="1600" b="0" i="0" u="none" strike="noStrike" dirty="0">
                          <a:solidFill>
                            <a:srgbClr val="000000"/>
                          </a:solidFill>
                          <a:effectLst/>
                          <a:latin typeface="+mn-lt"/>
                        </a:rPr>
                        <a:t>53.5</a:t>
                      </a:r>
                    </a:p>
                  </a:txBody>
                  <a:tcPr marL="9525" marR="9525" marT="9525" marB="0" anchor="ctr">
                    <a:noFill/>
                  </a:tcPr>
                </a:tc>
                <a:tc>
                  <a:txBody>
                    <a:bodyPr/>
                    <a:lstStyle/>
                    <a:p>
                      <a:pPr algn="ctr" fontAlgn="b"/>
                      <a:r>
                        <a:rPr lang="en-US" sz="1600" b="0" i="0" u="none" strike="noStrike" dirty="0">
                          <a:solidFill>
                            <a:srgbClr val="000000"/>
                          </a:solidFill>
                          <a:effectLst/>
                          <a:latin typeface="+mn-lt"/>
                        </a:rPr>
                        <a:t>78,140</a:t>
                      </a:r>
                    </a:p>
                  </a:txBody>
                  <a:tcPr marL="9525" marR="9525" marT="9525" marB="0" anchor="ctr">
                    <a:noFill/>
                  </a:tcPr>
                </a:tc>
                <a:tc>
                  <a:txBody>
                    <a:bodyPr/>
                    <a:lstStyle/>
                    <a:p>
                      <a:pPr algn="ctr" fontAlgn="b"/>
                      <a:r>
                        <a:rPr lang="en-US" sz="1600" b="0" i="0" u="none" strike="noStrike" dirty="0">
                          <a:solidFill>
                            <a:srgbClr val="000000"/>
                          </a:solidFill>
                          <a:effectLst/>
                          <a:latin typeface="+mn-lt"/>
                        </a:rPr>
                        <a:t>75,920</a:t>
                      </a:r>
                    </a:p>
                  </a:txBody>
                  <a:tcPr marL="9525" marR="9525" marT="9525" marB="0" anchor="ctr">
                    <a:noFill/>
                  </a:tcPr>
                </a:tc>
                <a:tc>
                  <a:txBody>
                    <a:bodyPr/>
                    <a:lstStyle/>
                    <a:p>
                      <a:pPr algn="ctr" fontAlgn="b"/>
                      <a:r>
                        <a:rPr lang="en-US" sz="1600" b="0" i="0" u="none" strike="noStrike">
                          <a:solidFill>
                            <a:srgbClr val="000000"/>
                          </a:solidFill>
                          <a:effectLst/>
                          <a:latin typeface="+mn-lt"/>
                        </a:rPr>
                        <a:t>2.92%</a:t>
                      </a:r>
                    </a:p>
                  </a:txBody>
                  <a:tcPr marL="9525" marR="9525" marT="9525" marB="0" anchor="ctr">
                    <a:noFill/>
                  </a:tcPr>
                </a:tc>
                <a:extLst>
                  <a:ext uri="{0D108BD9-81ED-4DB2-BD59-A6C34878D82A}">
                    <a16:rowId xmlns:a16="http://schemas.microsoft.com/office/drawing/2014/main" val="808668297"/>
                  </a:ext>
                </a:extLst>
              </a:tr>
              <a:tr h="313992">
                <a:tc>
                  <a:txBody>
                    <a:bodyPr/>
                    <a:lstStyle/>
                    <a:p>
                      <a:pPr algn="ctr" fontAlgn="b"/>
                      <a:r>
                        <a:rPr lang="en-US" sz="1600" u="none" strike="noStrike">
                          <a:effectLst/>
                          <a:latin typeface="+mn-lt"/>
                        </a:rPr>
                        <a:t>3</a:t>
                      </a:r>
                      <a:endParaRPr lang="en-US" sz="1600" b="0" i="0" u="none" strike="noStrike">
                        <a:solidFill>
                          <a:srgbClr val="000000"/>
                        </a:solidFill>
                        <a:effectLst/>
                        <a:latin typeface="+mn-lt"/>
                      </a:endParaRPr>
                    </a:p>
                  </a:txBody>
                  <a:tcPr marL="9525" marR="9525" marT="9525" marB="0" anchor="ctr">
                    <a:noFill/>
                  </a:tcPr>
                </a:tc>
                <a:tc>
                  <a:txBody>
                    <a:bodyPr/>
                    <a:lstStyle/>
                    <a:p>
                      <a:pPr algn="ctr" fontAlgn="b"/>
                      <a:r>
                        <a:rPr lang="en-US" sz="1600" b="0" i="0" u="none" strike="noStrike">
                          <a:solidFill>
                            <a:srgbClr val="000000"/>
                          </a:solidFill>
                          <a:effectLst/>
                          <a:latin typeface="+mn-lt"/>
                        </a:rPr>
                        <a:t>57.4</a:t>
                      </a:r>
                    </a:p>
                  </a:txBody>
                  <a:tcPr marL="9525" marR="9525" marT="9525" marB="0" anchor="ctr">
                    <a:noFill/>
                  </a:tcPr>
                </a:tc>
                <a:tc>
                  <a:txBody>
                    <a:bodyPr/>
                    <a:lstStyle/>
                    <a:p>
                      <a:pPr algn="ctr" fontAlgn="b"/>
                      <a:r>
                        <a:rPr lang="en-US" sz="1600" b="0" i="0" u="none" strike="noStrike" dirty="0">
                          <a:solidFill>
                            <a:srgbClr val="000000"/>
                          </a:solidFill>
                          <a:effectLst/>
                          <a:latin typeface="+mn-lt"/>
                        </a:rPr>
                        <a:t>76,940</a:t>
                      </a:r>
                    </a:p>
                  </a:txBody>
                  <a:tcPr marL="9525" marR="9525" marT="9525" marB="0" anchor="ctr">
                    <a:noFill/>
                  </a:tcPr>
                </a:tc>
                <a:tc>
                  <a:txBody>
                    <a:bodyPr/>
                    <a:lstStyle/>
                    <a:p>
                      <a:pPr algn="ctr" fontAlgn="b"/>
                      <a:r>
                        <a:rPr lang="en-US" sz="1600" b="0" i="0" u="none" strike="noStrike" dirty="0">
                          <a:solidFill>
                            <a:srgbClr val="000000"/>
                          </a:solidFill>
                          <a:effectLst/>
                          <a:latin typeface="+mn-lt"/>
                        </a:rPr>
                        <a:t>75,920</a:t>
                      </a:r>
                    </a:p>
                  </a:txBody>
                  <a:tcPr marL="9525" marR="9525" marT="9525" marB="0" anchor="ctr">
                    <a:noFill/>
                  </a:tcPr>
                </a:tc>
                <a:tc>
                  <a:txBody>
                    <a:bodyPr/>
                    <a:lstStyle/>
                    <a:p>
                      <a:pPr algn="ctr" fontAlgn="b"/>
                      <a:r>
                        <a:rPr lang="en-US" sz="1600" b="0" i="0" u="none" strike="noStrike" dirty="0">
                          <a:solidFill>
                            <a:srgbClr val="000000"/>
                          </a:solidFill>
                          <a:effectLst/>
                          <a:latin typeface="+mn-lt"/>
                        </a:rPr>
                        <a:t>1.34%</a:t>
                      </a:r>
                    </a:p>
                  </a:txBody>
                  <a:tcPr marL="9525" marR="9525" marT="9525" marB="0" anchor="ctr">
                    <a:noFill/>
                  </a:tcPr>
                </a:tc>
                <a:extLst>
                  <a:ext uri="{0D108BD9-81ED-4DB2-BD59-A6C34878D82A}">
                    <a16:rowId xmlns:a16="http://schemas.microsoft.com/office/drawing/2014/main" val="1265773086"/>
                  </a:ext>
                </a:extLst>
              </a:tr>
              <a:tr h="313992">
                <a:tc>
                  <a:txBody>
                    <a:bodyPr/>
                    <a:lstStyle/>
                    <a:p>
                      <a:pPr algn="ctr" fontAlgn="b"/>
                      <a:r>
                        <a:rPr lang="en-US" sz="1600" u="none" strike="noStrike">
                          <a:effectLst/>
                          <a:latin typeface="+mn-lt"/>
                        </a:rPr>
                        <a:t>4</a:t>
                      </a:r>
                      <a:endParaRPr lang="en-US" sz="1600" b="0" i="0" u="none" strike="noStrike">
                        <a:solidFill>
                          <a:srgbClr val="000000"/>
                        </a:solidFill>
                        <a:effectLst/>
                        <a:latin typeface="+mn-lt"/>
                      </a:endParaRPr>
                    </a:p>
                  </a:txBody>
                  <a:tcPr marL="9525" marR="9525" marT="9525" marB="0" anchor="ctr">
                    <a:noFill/>
                  </a:tcPr>
                </a:tc>
                <a:tc>
                  <a:txBody>
                    <a:bodyPr/>
                    <a:lstStyle/>
                    <a:p>
                      <a:pPr algn="ctr" fontAlgn="b"/>
                      <a:r>
                        <a:rPr lang="en-US" sz="1600" b="0" i="0" u="none" strike="noStrike">
                          <a:solidFill>
                            <a:srgbClr val="000000"/>
                          </a:solidFill>
                          <a:effectLst/>
                          <a:latin typeface="+mn-lt"/>
                        </a:rPr>
                        <a:t>46.9</a:t>
                      </a:r>
                    </a:p>
                  </a:txBody>
                  <a:tcPr marL="9525" marR="9525" marT="9525" marB="0" anchor="ctr">
                    <a:noFill/>
                  </a:tcPr>
                </a:tc>
                <a:tc>
                  <a:txBody>
                    <a:bodyPr/>
                    <a:lstStyle/>
                    <a:p>
                      <a:pPr algn="ctr" fontAlgn="b"/>
                      <a:r>
                        <a:rPr lang="en-US" sz="1600" b="0" i="0" u="none" strike="noStrike" dirty="0">
                          <a:solidFill>
                            <a:srgbClr val="000000"/>
                          </a:solidFill>
                          <a:effectLst/>
                          <a:latin typeface="+mn-lt"/>
                        </a:rPr>
                        <a:t>78,800</a:t>
                      </a:r>
                    </a:p>
                  </a:txBody>
                  <a:tcPr marL="9525" marR="9525" marT="9525" marB="0" anchor="ctr">
                    <a:noFill/>
                  </a:tcPr>
                </a:tc>
                <a:tc>
                  <a:txBody>
                    <a:bodyPr/>
                    <a:lstStyle/>
                    <a:p>
                      <a:pPr algn="ctr" fontAlgn="b"/>
                      <a:r>
                        <a:rPr lang="en-US" sz="1600" b="0" i="0" u="none" strike="noStrike" dirty="0">
                          <a:solidFill>
                            <a:srgbClr val="000000"/>
                          </a:solidFill>
                          <a:effectLst/>
                          <a:latin typeface="+mn-lt"/>
                        </a:rPr>
                        <a:t>75,920</a:t>
                      </a:r>
                    </a:p>
                  </a:txBody>
                  <a:tcPr marL="9525" marR="9525" marT="9525" marB="0" anchor="ctr">
                    <a:noFill/>
                  </a:tcPr>
                </a:tc>
                <a:tc>
                  <a:txBody>
                    <a:bodyPr/>
                    <a:lstStyle/>
                    <a:p>
                      <a:pPr algn="ctr" fontAlgn="b"/>
                      <a:r>
                        <a:rPr lang="en-US" sz="1600" b="0" i="0" u="none" strike="noStrike" dirty="0">
                          <a:solidFill>
                            <a:srgbClr val="000000"/>
                          </a:solidFill>
                          <a:effectLst/>
                          <a:latin typeface="+mn-lt"/>
                        </a:rPr>
                        <a:t>3.79%</a:t>
                      </a:r>
                    </a:p>
                  </a:txBody>
                  <a:tcPr marL="9525" marR="9525" marT="9525" marB="0" anchor="ctr">
                    <a:noFill/>
                  </a:tcPr>
                </a:tc>
                <a:extLst>
                  <a:ext uri="{0D108BD9-81ED-4DB2-BD59-A6C34878D82A}">
                    <a16:rowId xmlns:a16="http://schemas.microsoft.com/office/drawing/2014/main" val="989944408"/>
                  </a:ext>
                </a:extLst>
              </a:tr>
              <a:tr h="313992">
                <a:tc>
                  <a:txBody>
                    <a:bodyPr/>
                    <a:lstStyle/>
                    <a:p>
                      <a:pPr algn="ctr" fontAlgn="b"/>
                      <a:r>
                        <a:rPr lang="en-US" sz="1600" u="none" strike="noStrike">
                          <a:effectLst/>
                          <a:latin typeface="+mn-lt"/>
                        </a:rPr>
                        <a:t>5</a:t>
                      </a:r>
                      <a:endParaRPr lang="en-US" sz="1600" b="0" i="0" u="none" strike="noStrike">
                        <a:solidFill>
                          <a:srgbClr val="000000"/>
                        </a:solidFill>
                        <a:effectLst/>
                        <a:latin typeface="+mn-lt"/>
                      </a:endParaRPr>
                    </a:p>
                  </a:txBody>
                  <a:tcPr marL="9525" marR="9525" marT="9525" marB="0" anchor="ctr">
                    <a:noFill/>
                  </a:tcPr>
                </a:tc>
                <a:tc>
                  <a:txBody>
                    <a:bodyPr/>
                    <a:lstStyle/>
                    <a:p>
                      <a:pPr algn="ctr" fontAlgn="b"/>
                      <a:r>
                        <a:rPr lang="en-US" sz="1600" b="0" i="0" u="none" strike="noStrike" dirty="0">
                          <a:solidFill>
                            <a:srgbClr val="000000"/>
                          </a:solidFill>
                          <a:effectLst/>
                          <a:latin typeface="+mn-lt"/>
                        </a:rPr>
                        <a:t>55.9</a:t>
                      </a:r>
                    </a:p>
                  </a:txBody>
                  <a:tcPr marL="9525" marR="9525" marT="9525" marB="0" anchor="ctr">
                    <a:noFill/>
                  </a:tcPr>
                </a:tc>
                <a:tc>
                  <a:txBody>
                    <a:bodyPr/>
                    <a:lstStyle/>
                    <a:p>
                      <a:pPr algn="ctr" fontAlgn="b"/>
                      <a:r>
                        <a:rPr lang="en-US" sz="1600" b="0" i="0" u="none" strike="noStrike" dirty="0">
                          <a:solidFill>
                            <a:srgbClr val="000000"/>
                          </a:solidFill>
                          <a:effectLst/>
                          <a:latin typeface="+mn-lt"/>
                        </a:rPr>
                        <a:t>76,040</a:t>
                      </a:r>
                    </a:p>
                  </a:txBody>
                  <a:tcPr marL="9525" marR="9525" marT="9525" marB="0" anchor="ctr">
                    <a:noFill/>
                  </a:tcPr>
                </a:tc>
                <a:tc>
                  <a:txBody>
                    <a:bodyPr/>
                    <a:lstStyle/>
                    <a:p>
                      <a:pPr algn="ctr" fontAlgn="b"/>
                      <a:r>
                        <a:rPr lang="en-US" sz="1600" b="0" i="0" u="none" strike="noStrike" dirty="0">
                          <a:solidFill>
                            <a:srgbClr val="000000"/>
                          </a:solidFill>
                          <a:effectLst/>
                          <a:latin typeface="+mn-lt"/>
                        </a:rPr>
                        <a:t>75,920</a:t>
                      </a:r>
                    </a:p>
                  </a:txBody>
                  <a:tcPr marL="9525" marR="9525" marT="9525" marB="0" anchor="ctr">
                    <a:noFill/>
                  </a:tcPr>
                </a:tc>
                <a:tc>
                  <a:txBody>
                    <a:bodyPr/>
                    <a:lstStyle/>
                    <a:p>
                      <a:pPr algn="ctr" fontAlgn="b"/>
                      <a:r>
                        <a:rPr lang="en-US" sz="1600" b="0" i="0" u="none" strike="noStrike" dirty="0">
                          <a:solidFill>
                            <a:srgbClr val="000000"/>
                          </a:solidFill>
                          <a:effectLst/>
                          <a:latin typeface="+mn-lt"/>
                        </a:rPr>
                        <a:t>0.16%</a:t>
                      </a:r>
                    </a:p>
                  </a:txBody>
                  <a:tcPr marL="9525" marR="9525" marT="9525" marB="0" anchor="ctr">
                    <a:noFill/>
                  </a:tcPr>
                </a:tc>
                <a:extLst>
                  <a:ext uri="{0D108BD9-81ED-4DB2-BD59-A6C34878D82A}">
                    <a16:rowId xmlns:a16="http://schemas.microsoft.com/office/drawing/2014/main" val="194151468"/>
                  </a:ext>
                </a:extLst>
              </a:tr>
            </a:tbl>
          </a:graphicData>
        </a:graphic>
      </p:graphicFrame>
      <p:sp>
        <p:nvSpPr>
          <p:cNvPr id="11" name="Rounded Rectangle 10">
            <a:extLst>
              <a:ext uri="{FF2B5EF4-FFF2-40B4-BE49-F238E27FC236}">
                <a16:creationId xmlns:a16="http://schemas.microsoft.com/office/drawing/2014/main" id="{EDDEC91D-3345-68C7-F7F1-D5D3136EBEA9}"/>
              </a:ext>
            </a:extLst>
          </p:cNvPr>
          <p:cNvSpPr/>
          <p:nvPr/>
        </p:nvSpPr>
        <p:spPr>
          <a:xfrm>
            <a:off x="172215" y="4038198"/>
            <a:ext cx="1071154" cy="434005"/>
          </a:xfrm>
          <a:prstGeom prst="roundRect">
            <a:avLst>
              <a:gd name="adj"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I-695S</a:t>
            </a:r>
          </a:p>
        </p:txBody>
      </p:sp>
    </p:spTree>
    <p:extLst>
      <p:ext uri="{BB962C8B-B14F-4D97-AF65-F5344CB8AC3E}">
        <p14:creationId xmlns:p14="http://schemas.microsoft.com/office/powerpoint/2010/main" val="285251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77754-ADEB-59C7-656B-7A4AD0B8EEB3}"/>
              </a:ext>
            </a:extLst>
          </p:cNvPr>
          <p:cNvPicPr>
            <a:picLocks noChangeAspect="1"/>
          </p:cNvPicPr>
          <p:nvPr/>
        </p:nvPicPr>
        <p:blipFill>
          <a:blip r:embed="rId3"/>
          <a:stretch>
            <a:fillRect/>
          </a:stretch>
        </p:blipFill>
        <p:spPr>
          <a:xfrm>
            <a:off x="198280" y="2781245"/>
            <a:ext cx="5096424" cy="3887465"/>
          </a:xfrm>
          <a:prstGeom prst="rect">
            <a:avLst/>
          </a:prstGeom>
        </p:spPr>
      </p:pic>
      <p:sp>
        <p:nvSpPr>
          <p:cNvPr id="2" name="Title 1">
            <a:extLst>
              <a:ext uri="{FF2B5EF4-FFF2-40B4-BE49-F238E27FC236}">
                <a16:creationId xmlns:a16="http://schemas.microsoft.com/office/drawing/2014/main" id="{2B086BA0-C78C-6141-9DDA-D716BE36FDFD}"/>
              </a:ext>
            </a:extLst>
          </p:cNvPr>
          <p:cNvSpPr>
            <a:spLocks noGrp="1"/>
          </p:cNvSpPr>
          <p:nvPr>
            <p:ph type="title"/>
          </p:nvPr>
        </p:nvSpPr>
        <p:spPr/>
        <p:txBody>
          <a:bodyPr/>
          <a:lstStyle/>
          <a:p>
            <a:r>
              <a:rPr lang="en-US" dirty="0"/>
              <a:t>WIM Testing Results  3 - Indiana</a:t>
            </a:r>
          </a:p>
        </p:txBody>
      </p:sp>
      <p:sp>
        <p:nvSpPr>
          <p:cNvPr id="3" name="Content Placeholder 2">
            <a:extLst>
              <a:ext uri="{FF2B5EF4-FFF2-40B4-BE49-F238E27FC236}">
                <a16:creationId xmlns:a16="http://schemas.microsoft.com/office/drawing/2014/main" id="{DE1D23C2-F15E-DA4A-912F-F81FE3E41CF5}"/>
              </a:ext>
            </a:extLst>
          </p:cNvPr>
          <p:cNvSpPr>
            <a:spLocks noGrp="1"/>
          </p:cNvSpPr>
          <p:nvPr>
            <p:ph idx="1"/>
          </p:nvPr>
        </p:nvSpPr>
        <p:spPr>
          <a:xfrm>
            <a:off x="542693" y="1265383"/>
            <a:ext cx="5049724" cy="5149416"/>
          </a:xfrm>
        </p:spPr>
        <p:txBody>
          <a:bodyPr/>
          <a:lstStyle/>
          <a:p>
            <a:pPr>
              <a:spcBef>
                <a:spcPts val="0"/>
              </a:spcBef>
              <a:spcAft>
                <a:spcPts val="300"/>
              </a:spcAft>
            </a:pPr>
            <a:r>
              <a:rPr lang="en-US" b="1" dirty="0"/>
              <a:t>Indiana DOT Pilot Project</a:t>
            </a:r>
          </a:p>
          <a:p>
            <a:pPr lvl="1">
              <a:spcBef>
                <a:spcPts val="0"/>
              </a:spcBef>
              <a:spcAft>
                <a:spcPts val="300"/>
              </a:spcAft>
            </a:pPr>
            <a:r>
              <a:rPr lang="en-US" sz="2000" dirty="0"/>
              <a:t>Started 2016 by </a:t>
            </a:r>
            <a:r>
              <a:rPr lang="en-US" sz="2000" u="sng" dirty="0"/>
              <a:t>INDOT and KAPSCH </a:t>
            </a:r>
            <a:r>
              <a:rPr lang="en-US" sz="2000" dirty="0"/>
              <a:t>at I-94 Chesterton Weigh Station:</a:t>
            </a:r>
          </a:p>
          <a:p>
            <a:pPr lvl="1">
              <a:spcBef>
                <a:spcPts val="0"/>
              </a:spcBef>
              <a:spcAft>
                <a:spcPts val="300"/>
              </a:spcAft>
            </a:pPr>
            <a:r>
              <a:rPr lang="en-US" sz="2000" dirty="0"/>
              <a:t>Vehicles identified at WIM (Quartz) </a:t>
            </a:r>
          </a:p>
          <a:p>
            <a:pPr marL="324000" lvl="1" indent="0">
              <a:spcBef>
                <a:spcPts val="0"/>
              </a:spcBef>
              <a:spcAft>
                <a:spcPts val="300"/>
              </a:spcAft>
              <a:buNone/>
            </a:pPr>
            <a:r>
              <a:rPr lang="en-US" sz="2000" dirty="0"/>
              <a:t>     and static weigh station</a:t>
            </a:r>
          </a:p>
        </p:txBody>
      </p:sp>
      <p:sp>
        <p:nvSpPr>
          <p:cNvPr id="12" name="Rectangle 11">
            <a:extLst>
              <a:ext uri="{FF2B5EF4-FFF2-40B4-BE49-F238E27FC236}">
                <a16:creationId xmlns:a16="http://schemas.microsoft.com/office/drawing/2014/main" id="{01E7A365-9714-4F40-B97A-1DD5E27867C7}"/>
              </a:ext>
            </a:extLst>
          </p:cNvPr>
          <p:cNvSpPr/>
          <p:nvPr/>
        </p:nvSpPr>
        <p:spPr>
          <a:xfrm>
            <a:off x="722118" y="6282961"/>
            <a:ext cx="4172137" cy="338554"/>
          </a:xfrm>
          <a:prstGeom prst="rect">
            <a:avLst/>
          </a:prstGeom>
        </p:spPr>
        <p:txBody>
          <a:bodyPr wrap="square">
            <a:spAutoFit/>
          </a:bodyPr>
          <a:lstStyle/>
          <a:p>
            <a:r>
              <a:rPr lang="en-US" sz="1600" dirty="0">
                <a:solidFill>
                  <a:schemeClr val="bg1"/>
                </a:solidFill>
                <a:latin typeface="Tahoma" panose="020B0604030504040204" pitchFamily="34" charset="0"/>
              </a:rPr>
              <a:t>Photo by Wayne Bunnell, Purdue University</a:t>
            </a:r>
            <a:endParaRPr lang="en-US" sz="1600" dirty="0">
              <a:solidFill>
                <a:schemeClr val="bg1"/>
              </a:solidFill>
              <a:effectLst/>
              <a:latin typeface="Tahoma" panose="020B0604030504040204" pitchFamily="34" charset="0"/>
            </a:endParaRPr>
          </a:p>
        </p:txBody>
      </p:sp>
      <p:pic>
        <p:nvPicPr>
          <p:cNvPr id="13" name="Picture 12">
            <a:extLst>
              <a:ext uri="{FF2B5EF4-FFF2-40B4-BE49-F238E27FC236}">
                <a16:creationId xmlns:a16="http://schemas.microsoft.com/office/drawing/2014/main" id="{30E9F07C-3B6F-C531-832E-23798CEBC890}"/>
              </a:ext>
            </a:extLst>
          </p:cNvPr>
          <p:cNvPicPr>
            <a:picLocks noChangeAspect="1"/>
          </p:cNvPicPr>
          <p:nvPr/>
        </p:nvPicPr>
        <p:blipFill>
          <a:blip r:embed="rId4"/>
          <a:stretch>
            <a:fillRect/>
          </a:stretch>
        </p:blipFill>
        <p:spPr>
          <a:xfrm>
            <a:off x="5928442" y="1346141"/>
            <a:ext cx="5662054" cy="4352045"/>
          </a:xfrm>
          <a:prstGeom prst="rect">
            <a:avLst/>
          </a:prstGeom>
        </p:spPr>
      </p:pic>
      <p:sp>
        <p:nvSpPr>
          <p:cNvPr id="5" name="TextBox 4">
            <a:extLst>
              <a:ext uri="{FF2B5EF4-FFF2-40B4-BE49-F238E27FC236}">
                <a16:creationId xmlns:a16="http://schemas.microsoft.com/office/drawing/2014/main" id="{5C31CDC3-E85C-1858-4676-F0ABDB00A99F}"/>
              </a:ext>
            </a:extLst>
          </p:cNvPr>
          <p:cNvSpPr txBox="1"/>
          <p:nvPr/>
        </p:nvSpPr>
        <p:spPr>
          <a:xfrm>
            <a:off x="7106312" y="4901897"/>
            <a:ext cx="4130554" cy="369332"/>
          </a:xfrm>
          <a:prstGeom prst="rect">
            <a:avLst/>
          </a:prstGeom>
          <a:noFill/>
        </p:spPr>
        <p:txBody>
          <a:bodyPr wrap="none" rtlCol="0">
            <a:spAutoFit/>
          </a:bodyPr>
          <a:lstStyle/>
          <a:p>
            <a:r>
              <a:rPr lang="en-US" dirty="0"/>
              <a:t>(Taken from Report by Purdue University)</a:t>
            </a:r>
          </a:p>
        </p:txBody>
      </p:sp>
      <p:sp>
        <p:nvSpPr>
          <p:cNvPr id="6" name="TextBox 5">
            <a:extLst>
              <a:ext uri="{FF2B5EF4-FFF2-40B4-BE49-F238E27FC236}">
                <a16:creationId xmlns:a16="http://schemas.microsoft.com/office/drawing/2014/main" id="{9E2F63B2-D9A7-7C42-2C2B-C87AF792BE70}"/>
              </a:ext>
            </a:extLst>
          </p:cNvPr>
          <p:cNvSpPr txBox="1"/>
          <p:nvPr/>
        </p:nvSpPr>
        <p:spPr>
          <a:xfrm>
            <a:off x="5694421" y="5511859"/>
            <a:ext cx="5662054" cy="830997"/>
          </a:xfrm>
          <a:prstGeom prst="rect">
            <a:avLst/>
          </a:prstGeom>
          <a:noFill/>
        </p:spPr>
        <p:txBody>
          <a:bodyPr wrap="square" rtlCol="0">
            <a:spAutoFit/>
          </a:bodyPr>
          <a:lstStyle/>
          <a:p>
            <a:pPr algn="ctr"/>
            <a:r>
              <a:rPr lang="en-US" sz="2400" dirty="0">
                <a:solidFill>
                  <a:srgbClr val="FF0000"/>
                </a:solidFill>
              </a:rPr>
              <a:t>Within 5% is achievable– Technology is now Better!</a:t>
            </a:r>
          </a:p>
        </p:txBody>
      </p:sp>
      <p:sp>
        <p:nvSpPr>
          <p:cNvPr id="9" name="Slide Number Placeholder 3">
            <a:extLst>
              <a:ext uri="{FF2B5EF4-FFF2-40B4-BE49-F238E27FC236}">
                <a16:creationId xmlns:a16="http://schemas.microsoft.com/office/drawing/2014/main" id="{52FFCDE6-B60E-6C1C-1F54-131620C3A3D8}"/>
              </a:ext>
            </a:extLst>
          </p:cNvPr>
          <p:cNvSpPr>
            <a:spLocks noGrp="1"/>
          </p:cNvSpPr>
          <p:nvPr>
            <p:ph type="sldNum" sz="quarter" idx="12"/>
          </p:nvPr>
        </p:nvSpPr>
        <p:spPr>
          <a:xfrm>
            <a:off x="10555109" y="5857815"/>
            <a:ext cx="1027291" cy="365125"/>
          </a:xfrm>
        </p:spPr>
        <p:txBody>
          <a:bodyPr/>
          <a:lstStyle/>
          <a:p>
            <a:fld id="{084F8F3A-E140-4965-B2AB-0A0183AFE5FF}" type="slidenum">
              <a:rPr lang="en-US" smtClean="0"/>
              <a:t>7</a:t>
            </a:fld>
            <a:endParaRPr lang="en-US" dirty="0"/>
          </a:p>
        </p:txBody>
      </p:sp>
    </p:spTree>
    <p:extLst>
      <p:ext uri="{BB962C8B-B14F-4D97-AF65-F5344CB8AC3E}">
        <p14:creationId xmlns:p14="http://schemas.microsoft.com/office/powerpoint/2010/main" val="73579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251E936-06C4-BFFB-3B90-2D4835C07B00}"/>
              </a:ext>
            </a:extLst>
          </p:cNvPr>
          <p:cNvSpPr>
            <a:spLocks noGrp="1"/>
          </p:cNvSpPr>
          <p:nvPr>
            <p:ph type="title"/>
          </p:nvPr>
        </p:nvSpPr>
        <p:spPr/>
        <p:txBody>
          <a:bodyPr>
            <a:normAutofit/>
          </a:bodyPr>
          <a:lstStyle/>
          <a:p>
            <a:r>
              <a:rPr lang="en-US" dirty="0"/>
              <a:t>3. NIST HB44 Section 2.25 Proposed Changes</a:t>
            </a:r>
          </a:p>
        </p:txBody>
      </p:sp>
      <p:sp>
        <p:nvSpPr>
          <p:cNvPr id="4" name="Content Placeholder 3">
            <a:extLst>
              <a:ext uri="{FF2B5EF4-FFF2-40B4-BE49-F238E27FC236}">
                <a16:creationId xmlns:a16="http://schemas.microsoft.com/office/drawing/2014/main" id="{83E20A36-A847-71D7-C242-3DEB8B7B2D37}"/>
              </a:ext>
            </a:extLst>
          </p:cNvPr>
          <p:cNvSpPr>
            <a:spLocks noGrp="1"/>
          </p:cNvSpPr>
          <p:nvPr>
            <p:ph idx="1"/>
          </p:nvPr>
        </p:nvSpPr>
        <p:spPr/>
        <p:txBody>
          <a:bodyPr>
            <a:normAutofit lnSpcReduction="10000"/>
          </a:bodyPr>
          <a:lstStyle/>
          <a:p>
            <a:pPr marL="0" indent="0">
              <a:buNone/>
            </a:pPr>
            <a:r>
              <a:rPr lang="en-US" sz="2400" b="1" dirty="0"/>
              <a:t> </a:t>
            </a:r>
          </a:p>
          <a:p>
            <a:pPr marL="0" indent="0">
              <a:buNone/>
            </a:pPr>
            <a:r>
              <a:rPr lang="en-US" sz="2400" u="sng" dirty="0"/>
              <a:t>Key Elements</a:t>
            </a:r>
          </a:p>
          <a:p>
            <a:r>
              <a:rPr lang="en-US" sz="2400" dirty="0"/>
              <a:t>How many States actually used tentative code? – </a:t>
            </a:r>
            <a:r>
              <a:rPr lang="en-US" sz="2400" dirty="0">
                <a:solidFill>
                  <a:srgbClr val="FF0000"/>
                </a:solidFill>
              </a:rPr>
              <a:t>No impact in changing</a:t>
            </a:r>
          </a:p>
          <a:p>
            <a:r>
              <a:rPr lang="en-US" sz="2400" dirty="0"/>
              <a:t>Change from current “tentative screening code” to “permanent enforcement code”</a:t>
            </a:r>
          </a:p>
          <a:p>
            <a:r>
              <a:rPr lang="en-US" sz="2400" dirty="0"/>
              <a:t>Update test procedures using 3 trucks and 3 loading cases, matching Single Draft Weigh-in-Motion</a:t>
            </a:r>
          </a:p>
          <a:p>
            <a:pPr lvl="2"/>
            <a:r>
              <a:rPr lang="en-US" dirty="0"/>
              <a:t>Class 9, Class 6 and Class 5 with fully loaded, half loaded, and empty in addition to 3 speeds</a:t>
            </a:r>
          </a:p>
          <a:p>
            <a:pPr lvl="2"/>
            <a:r>
              <a:rPr lang="en-US" dirty="0"/>
              <a:t>Minimum of 60 runs (20 per vehicle type)</a:t>
            </a:r>
          </a:p>
          <a:p>
            <a:r>
              <a:rPr lang="en-US" sz="2400" dirty="0"/>
              <a:t>Tighten tolerances to ensure fairness and to stand-up in court</a:t>
            </a:r>
          </a:p>
          <a:p>
            <a:pPr lvl="2"/>
            <a:r>
              <a:rPr lang="en-US" dirty="0"/>
              <a:t>GVW 6%,  Axle Group 10%, and Axle 15% errors at 95% compliance.</a:t>
            </a:r>
          </a:p>
          <a:p>
            <a:pPr lvl="2"/>
            <a:r>
              <a:rPr lang="en-US" dirty="0"/>
              <a:t>GVW 10% error at 100% compliance.</a:t>
            </a:r>
          </a:p>
          <a:p>
            <a:pPr lvl="1"/>
            <a:endParaRPr lang="en-US" sz="2000" dirty="0"/>
          </a:p>
          <a:p>
            <a:pPr lvl="1"/>
            <a:endParaRPr lang="en-US" sz="2000" dirty="0"/>
          </a:p>
        </p:txBody>
      </p:sp>
      <p:sp>
        <p:nvSpPr>
          <p:cNvPr id="21" name="Slide Number Placeholder 2">
            <a:extLst>
              <a:ext uri="{FF2B5EF4-FFF2-40B4-BE49-F238E27FC236}">
                <a16:creationId xmlns:a16="http://schemas.microsoft.com/office/drawing/2014/main" id="{0120773A-A235-0343-A592-A6D620AB4140}"/>
              </a:ext>
            </a:extLst>
          </p:cNvPr>
          <p:cNvSpPr>
            <a:spLocks noGrp="1"/>
          </p:cNvSpPr>
          <p:nvPr>
            <p:ph type="sldNum" sz="quarter" idx="12"/>
          </p:nvPr>
        </p:nvSpPr>
        <p:spPr/>
        <p:txBody>
          <a:bodyPr/>
          <a:lstStyle/>
          <a:p>
            <a:fld id="{6E3D2018-F399-4BDE-84D8-65D7E968CB5E}" type="slidenum">
              <a:rPr lang="en-US" smtClean="0"/>
              <a:pPr/>
              <a:t>8</a:t>
            </a:fld>
            <a:endParaRPr lang="en-US" dirty="0"/>
          </a:p>
        </p:txBody>
      </p:sp>
    </p:spTree>
    <p:extLst>
      <p:ext uri="{BB962C8B-B14F-4D97-AF65-F5344CB8AC3E}">
        <p14:creationId xmlns:p14="http://schemas.microsoft.com/office/powerpoint/2010/main" val="36580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251E936-06C4-BFFB-3B90-2D4835C07B00}"/>
              </a:ext>
            </a:extLst>
          </p:cNvPr>
          <p:cNvSpPr>
            <a:spLocks noGrp="1"/>
          </p:cNvSpPr>
          <p:nvPr>
            <p:ph type="title"/>
          </p:nvPr>
        </p:nvSpPr>
        <p:spPr/>
        <p:txBody>
          <a:bodyPr/>
          <a:lstStyle/>
          <a:p>
            <a:r>
              <a:rPr lang="en-US" dirty="0"/>
              <a:t>NIST HB44 Section 2.25 Proposed Changes </a:t>
            </a:r>
          </a:p>
        </p:txBody>
      </p:sp>
      <p:sp>
        <p:nvSpPr>
          <p:cNvPr id="4" name="Content Placeholder 3">
            <a:extLst>
              <a:ext uri="{FF2B5EF4-FFF2-40B4-BE49-F238E27FC236}">
                <a16:creationId xmlns:a16="http://schemas.microsoft.com/office/drawing/2014/main" id="{83E20A36-A847-71D7-C242-3DEB8B7B2D37}"/>
              </a:ext>
            </a:extLst>
          </p:cNvPr>
          <p:cNvSpPr>
            <a:spLocks noGrp="1"/>
          </p:cNvSpPr>
          <p:nvPr>
            <p:ph idx="1"/>
          </p:nvPr>
        </p:nvSpPr>
        <p:spPr/>
        <p:txBody>
          <a:bodyPr>
            <a:normAutofit/>
          </a:bodyPr>
          <a:lstStyle/>
          <a:p>
            <a:pPr marL="0" indent="0">
              <a:buNone/>
            </a:pPr>
            <a:r>
              <a:rPr lang="en-US" sz="2400" u="sng" dirty="0"/>
              <a:t>Key Elements</a:t>
            </a:r>
          </a:p>
          <a:p>
            <a:r>
              <a:rPr lang="en-US" sz="2400" dirty="0"/>
              <a:t>The concept of using a Reference Scale to create a temporary field standard for testing already exists in the HB44 code.</a:t>
            </a:r>
          </a:p>
          <a:p>
            <a:pPr lvl="1"/>
            <a:r>
              <a:rPr lang="en-US" dirty="0"/>
              <a:t>Reference Scales are already used in the testing of:</a:t>
            </a:r>
          </a:p>
          <a:p>
            <a:pPr lvl="2"/>
            <a:r>
              <a:rPr lang="en-US" sz="1800" dirty="0"/>
              <a:t>Weigh-In-Motion Systems – Tentative Code</a:t>
            </a:r>
          </a:p>
          <a:p>
            <a:pPr lvl="2"/>
            <a:r>
              <a:rPr lang="en-US" sz="1800" dirty="0"/>
              <a:t>Dynamic Monorail Weighing Systems</a:t>
            </a:r>
          </a:p>
          <a:p>
            <a:pPr lvl="2"/>
            <a:r>
              <a:rPr lang="en-US" sz="1800" dirty="0"/>
              <a:t>Coupled-in-Motion Railroad Weighing Systems</a:t>
            </a:r>
          </a:p>
          <a:p>
            <a:pPr lvl="2"/>
            <a:r>
              <a:rPr lang="en-US" sz="1800" dirty="0"/>
              <a:t>Belt-Conveyor Scale Systems</a:t>
            </a:r>
          </a:p>
          <a:p>
            <a:pPr lvl="2"/>
            <a:r>
              <a:rPr lang="en-US" sz="1800" dirty="0"/>
              <a:t>Automatic Weighing Systems</a:t>
            </a:r>
          </a:p>
          <a:p>
            <a:pPr lvl="2"/>
            <a:r>
              <a:rPr lang="en-US" sz="1800" dirty="0"/>
              <a:t>Mass Flow Meters</a:t>
            </a:r>
          </a:p>
          <a:p>
            <a:pPr lvl="2"/>
            <a:r>
              <a:rPr lang="en-US" sz="1800" dirty="0"/>
              <a:t>Single Draft WIM Vehicle Scales </a:t>
            </a:r>
          </a:p>
          <a:p>
            <a:pPr lvl="1"/>
            <a:endParaRPr lang="en-US" sz="2000" dirty="0"/>
          </a:p>
          <a:p>
            <a:pPr lvl="1"/>
            <a:endParaRPr lang="en-US" sz="2000" dirty="0"/>
          </a:p>
        </p:txBody>
      </p:sp>
      <p:sp>
        <p:nvSpPr>
          <p:cNvPr id="21" name="Slide Number Placeholder 2">
            <a:extLst>
              <a:ext uri="{FF2B5EF4-FFF2-40B4-BE49-F238E27FC236}">
                <a16:creationId xmlns:a16="http://schemas.microsoft.com/office/drawing/2014/main" id="{0120773A-A235-0343-A592-A6D620AB4140}"/>
              </a:ext>
            </a:extLst>
          </p:cNvPr>
          <p:cNvSpPr>
            <a:spLocks noGrp="1"/>
          </p:cNvSpPr>
          <p:nvPr>
            <p:ph type="sldNum" sz="quarter" idx="12"/>
          </p:nvPr>
        </p:nvSpPr>
        <p:spPr/>
        <p:txBody>
          <a:bodyPr/>
          <a:lstStyle/>
          <a:p>
            <a:fld id="{6E3D2018-F399-4BDE-84D8-65D7E968CB5E}" type="slidenum">
              <a:rPr lang="en-US" smtClean="0"/>
              <a:pPr/>
              <a:t>9</a:t>
            </a:fld>
            <a:endParaRPr lang="en-US" dirty="0"/>
          </a:p>
        </p:txBody>
      </p:sp>
    </p:spTree>
    <p:extLst>
      <p:ext uri="{BB962C8B-B14F-4D97-AF65-F5344CB8AC3E}">
        <p14:creationId xmlns:p14="http://schemas.microsoft.com/office/powerpoint/2010/main" val="2444847682"/>
      </p:ext>
    </p:extLst>
  </p:cSld>
  <p:clrMapOvr>
    <a:masterClrMapping/>
  </p:clrMapOvr>
</p:sld>
</file>

<file path=ppt/theme/theme1.xml><?xml version="1.0" encoding="utf-8"?>
<a:theme xmlns:a="http://schemas.openxmlformats.org/drawingml/2006/main" name="Dividend">
  <a:themeElements>
    <a:clrScheme name="Custom 3">
      <a:dk1>
        <a:sysClr val="windowText" lastClr="000000"/>
      </a:dk1>
      <a:lt1>
        <a:sysClr val="window" lastClr="FFFFFF"/>
      </a:lt1>
      <a:dk2>
        <a:srgbClr val="000000"/>
      </a:dk2>
      <a:lt2>
        <a:srgbClr val="EAE5EB"/>
      </a:lt2>
      <a:accent1>
        <a:srgbClr val="57068C"/>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4855</TotalTime>
  <Words>1533</Words>
  <Application>Microsoft Office PowerPoint</Application>
  <PresentationFormat>Widescreen</PresentationFormat>
  <Paragraphs>257</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 MT</vt:lpstr>
      <vt:lpstr>Tahoma</vt:lpstr>
      <vt:lpstr>Wingdings 2</vt:lpstr>
      <vt:lpstr>Dividend</vt:lpstr>
      <vt:lpstr>Section 2.25 Weigh-In-Motion Used for Vehicle Enforcement – Proposal to Amend</vt:lpstr>
      <vt:lpstr>Agenda</vt:lpstr>
      <vt:lpstr>1. Objective/Current State</vt:lpstr>
      <vt:lpstr>Review of Overweight Percentages across the Nation</vt:lpstr>
      <vt:lpstr>2. Proof is in the pudding</vt:lpstr>
      <vt:lpstr>WIM Testing Results 2 - Maryland</vt:lpstr>
      <vt:lpstr>WIM Testing Results  3 - Indiana</vt:lpstr>
      <vt:lpstr>3. NIST HB44 Section 2.25 Proposed Changes</vt:lpstr>
      <vt:lpstr>NIST HB44 Section 2.25 Proposed Changes </vt:lpstr>
      <vt:lpstr>Weigh-In-Motion Used for Vehicle Enforcement</vt:lpstr>
      <vt:lpstr>Disclaimer</vt:lpstr>
      <vt:lpstr>Tolerances</vt:lpstr>
      <vt:lpstr>Temperature</vt:lpstr>
      <vt:lpstr>Truck Configurations</vt:lpstr>
      <vt:lpstr>Loads</vt:lpstr>
      <vt:lpstr>Direct Enforcement in Foreign Countries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C2SMART</dc:creator>
  <cp:keywords/>
  <dc:description/>
  <cp:lastModifiedBy>Helmlinger Jess</cp:lastModifiedBy>
  <cp:revision>148</cp:revision>
  <cp:lastPrinted>2022-08-30T22:06:07Z</cp:lastPrinted>
  <dcterms:created xsi:type="dcterms:W3CDTF">2020-02-20T20:23:10Z</dcterms:created>
  <dcterms:modified xsi:type="dcterms:W3CDTF">2022-09-25T19:58:44Z</dcterms:modified>
  <cp:category/>
</cp:coreProperties>
</file>